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58" r:id="rId3"/>
    <p:sldId id="259" r:id="rId4"/>
    <p:sldId id="314" r:id="rId5"/>
    <p:sldId id="278" r:id="rId6"/>
    <p:sldId id="316" r:id="rId7"/>
    <p:sldId id="313" r:id="rId8"/>
    <p:sldId id="262" r:id="rId9"/>
    <p:sldId id="269" r:id="rId10"/>
    <p:sldId id="303" r:id="rId11"/>
    <p:sldId id="304" r:id="rId12"/>
    <p:sldId id="305" r:id="rId13"/>
    <p:sldId id="306" r:id="rId14"/>
    <p:sldId id="302" r:id="rId15"/>
    <p:sldId id="276" r:id="rId16"/>
    <p:sldId id="266" r:id="rId17"/>
    <p:sldId id="270" r:id="rId18"/>
    <p:sldId id="274" r:id="rId19"/>
    <p:sldId id="264" r:id="rId20"/>
    <p:sldId id="311" r:id="rId21"/>
    <p:sldId id="310" r:id="rId22"/>
    <p:sldId id="315" r:id="rId23"/>
    <p:sldId id="275" r:id="rId24"/>
    <p:sldId id="312" r:id="rId25"/>
    <p:sldId id="280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hiv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515D7A-0A92-4EDF-B409-614D772D90C6}">
  <a:tblStyle styleId="{71515D7A-0A92-4EDF-B409-614D772D90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db9e3a45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db9e3a45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264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db9e3a45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db9e3a45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2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b451dfb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b451dfb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108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db451df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db451df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261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db451dfb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db451dfb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db9e3a45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db9e3a45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db451dfb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db451dfb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db451dfb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db451dfb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db9e3a4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db9e3a4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4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db451dfb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db451dfb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466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db451dfb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db451dfb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963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db451dfb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ddb451dfb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db451dfb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ddb451dfb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644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db451dfb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db451dfb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ddb451dfb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ddb451dfb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522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db451df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db451df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27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db451df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db451df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db9e3a45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db9e3a45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db9e3a45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db9e3a45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586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21650" y="1001613"/>
            <a:ext cx="4209900" cy="26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8600"/>
              <a:buNone/>
              <a:defRPr sz="86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21600" y="3666088"/>
            <a:ext cx="4209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025" y="3098125"/>
            <a:ext cx="719100" cy="204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4610400" y="618000"/>
            <a:ext cx="5475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6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/>
          <p:nvPr/>
        </p:nvSpPr>
        <p:spPr>
          <a:xfrm rot="5400000">
            <a:off x="4298250" y="-46539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8"/>
          <p:cNvSpPr/>
          <p:nvPr/>
        </p:nvSpPr>
        <p:spPr>
          <a:xfrm>
            <a:off x="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/>
          <p:nvPr/>
        </p:nvSpPr>
        <p:spPr>
          <a:xfrm rot="5400000">
            <a:off x="4676850" y="-4275350"/>
            <a:ext cx="547500" cy="849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 rot="5400000">
            <a:off x="3982050" y="909500"/>
            <a:ext cx="5556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8430900" y="-63600"/>
            <a:ext cx="713100" cy="52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681450"/>
            <a:ext cx="38520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20000" y="845450"/>
            <a:ext cx="565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56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998075" y="539400"/>
            <a:ext cx="3434700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1"/>
          </p:nvPr>
        </p:nvSpPr>
        <p:spPr>
          <a:xfrm>
            <a:off x="998075" y="2602411"/>
            <a:ext cx="29031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2"/>
          </p:nvPr>
        </p:nvSpPr>
        <p:spPr>
          <a:xfrm>
            <a:off x="998075" y="2193475"/>
            <a:ext cx="29031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998075" y="3553800"/>
            <a:ext cx="318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CREDITS: This presentation template was created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2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" sz="10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and infographics &amp; images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5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050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463500" y="1532550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3463500" y="2374350"/>
            <a:ext cx="4967400" cy="12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/>
          <p:nvPr/>
        </p:nvSpPr>
        <p:spPr>
          <a:xfrm rot="5400000">
            <a:off x="4298250" y="-46539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11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853100" y="1642350"/>
            <a:ext cx="336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4853100" y="2215050"/>
            <a:ext cx="33606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8430900" y="4233125"/>
            <a:ext cx="719100" cy="91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30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891325" y="2706250"/>
            <a:ext cx="4539600" cy="13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3891325" y="4097150"/>
            <a:ext cx="4539600" cy="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5400000">
            <a:off x="4320700" y="283350"/>
            <a:ext cx="547500" cy="918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90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38200" y="1494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575700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038200" y="2335950"/>
            <a:ext cx="5067600" cy="3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 flipH="1">
            <a:off x="4863978" y="2554424"/>
            <a:ext cx="27426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 flipH="1">
            <a:off x="1537430" y="1016574"/>
            <a:ext cx="27426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 flipH="1">
            <a:off x="1537428" y="1454775"/>
            <a:ext cx="27426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 flipH="1">
            <a:off x="4863978" y="2992625"/>
            <a:ext cx="27426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430900" y="539425"/>
            <a:ext cx="713100" cy="46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0" y="25"/>
            <a:ext cx="713100" cy="46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3747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0019" y="1910313"/>
            <a:ext cx="23364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 hasCustomPrompt="1"/>
          </p:nvPr>
        </p:nvSpPr>
        <p:spPr>
          <a:xfrm>
            <a:off x="1640050" y="1308913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0000" y="2355988"/>
            <a:ext cx="2336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3"/>
          </p:nvPr>
        </p:nvSpPr>
        <p:spPr>
          <a:xfrm>
            <a:off x="3259256" y="1910313"/>
            <a:ext cx="23364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4" hasCustomPrompt="1"/>
          </p:nvPr>
        </p:nvSpPr>
        <p:spPr>
          <a:xfrm>
            <a:off x="4179213" y="1308913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3259238" y="2355988"/>
            <a:ext cx="2336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720019" y="3656075"/>
            <a:ext cx="23364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1640050" y="3054800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8"/>
          </p:nvPr>
        </p:nvSpPr>
        <p:spPr>
          <a:xfrm>
            <a:off x="720000" y="4101900"/>
            <a:ext cx="2336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/>
          </p:nvPr>
        </p:nvSpPr>
        <p:spPr>
          <a:xfrm>
            <a:off x="3259256" y="3656075"/>
            <a:ext cx="23364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4179213" y="3054800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4"/>
          </p:nvPr>
        </p:nvSpPr>
        <p:spPr>
          <a:xfrm>
            <a:off x="3259238" y="4101900"/>
            <a:ext cx="23364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48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/>
          <p:nvPr/>
        </p:nvSpPr>
        <p:spPr>
          <a:xfrm rot="5400000">
            <a:off x="3982050" y="909500"/>
            <a:ext cx="5556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8430900" y="-54525"/>
            <a:ext cx="713100" cy="519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84240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 idx="2"/>
          </p:nvPr>
        </p:nvSpPr>
        <p:spPr>
          <a:xfrm>
            <a:off x="2113949" y="1393625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2113949" y="1805700"/>
            <a:ext cx="208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 idx="3"/>
          </p:nvPr>
        </p:nvSpPr>
        <p:spPr>
          <a:xfrm>
            <a:off x="5972894" y="1393625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4"/>
          </p:nvPr>
        </p:nvSpPr>
        <p:spPr>
          <a:xfrm>
            <a:off x="5972945" y="1805700"/>
            <a:ext cx="208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 idx="5"/>
          </p:nvPr>
        </p:nvSpPr>
        <p:spPr>
          <a:xfrm>
            <a:off x="2113949" y="3707100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6"/>
          </p:nvPr>
        </p:nvSpPr>
        <p:spPr>
          <a:xfrm>
            <a:off x="2113949" y="4119300"/>
            <a:ext cx="2080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 idx="7"/>
          </p:nvPr>
        </p:nvSpPr>
        <p:spPr>
          <a:xfrm>
            <a:off x="2114044" y="2571750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8"/>
          </p:nvPr>
        </p:nvSpPr>
        <p:spPr>
          <a:xfrm>
            <a:off x="2114041" y="2983950"/>
            <a:ext cx="2080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9"/>
          </p:nvPr>
        </p:nvSpPr>
        <p:spPr>
          <a:xfrm>
            <a:off x="5972896" y="2550363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13"/>
          </p:nvPr>
        </p:nvSpPr>
        <p:spPr>
          <a:xfrm>
            <a:off x="5972887" y="2962438"/>
            <a:ext cx="2080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4"/>
          </p:nvPr>
        </p:nvSpPr>
        <p:spPr>
          <a:xfrm>
            <a:off x="5972896" y="3707100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5"/>
          </p:nvPr>
        </p:nvSpPr>
        <p:spPr>
          <a:xfrm>
            <a:off x="5972889" y="4119300"/>
            <a:ext cx="2080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/>
          <p:nvPr/>
        </p:nvSpPr>
        <p:spPr>
          <a:xfrm rot="5400000">
            <a:off x="2012229" y="-2329100"/>
            <a:ext cx="547500" cy="46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hivo"/>
              <a:buChar char="■"/>
              <a:defRPr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  <p:sldLayoutId id="2147483662" r:id="rId7"/>
    <p:sldLayoutId id="2147483663" r:id="rId8"/>
    <p:sldLayoutId id="2147483669" r:id="rId9"/>
    <p:sldLayoutId id="2147483672" r:id="rId10"/>
    <p:sldLayoutId id="2147483673" r:id="rId11"/>
    <p:sldLayoutId id="2147483674" r:id="rId12"/>
    <p:sldLayoutId id="2147483675" r:id="rId13"/>
    <p:sldLayoutId id="2147483682" r:id="rId14"/>
    <p:sldLayoutId id="2147483683" r:id="rId15"/>
    <p:sldLayoutId id="2147483686" r:id="rId16"/>
    <p:sldLayoutId id="2147483687" r:id="rId17"/>
    <p:sldLayoutId id="2147483688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18" Type="http://schemas.openxmlformats.org/officeDocument/2006/relationships/image" Target="../media/image27.jpeg"/><Relationship Id="rId26" Type="http://schemas.openxmlformats.org/officeDocument/2006/relationships/image" Target="../media/image11.jpeg"/><Relationship Id="rId3" Type="http://schemas.openxmlformats.org/officeDocument/2006/relationships/image" Target="../media/image12.png"/><Relationship Id="rId21" Type="http://schemas.openxmlformats.org/officeDocument/2006/relationships/image" Target="../media/image30.jpeg"/><Relationship Id="rId34" Type="http://schemas.openxmlformats.org/officeDocument/2006/relationships/image" Target="../media/image4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jpeg"/><Relationship Id="rId25" Type="http://schemas.openxmlformats.org/officeDocument/2006/relationships/image" Target="../media/image10.png"/><Relationship Id="rId3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24" Type="http://schemas.openxmlformats.org/officeDocument/2006/relationships/image" Target="../media/image33.jpe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5.jpeg"/><Relationship Id="rId36" Type="http://schemas.openxmlformats.org/officeDocument/2006/relationships/image" Target="../media/image43.png"/><Relationship Id="rId10" Type="http://schemas.openxmlformats.org/officeDocument/2006/relationships/image" Target="../media/image19.png"/><Relationship Id="rId19" Type="http://schemas.openxmlformats.org/officeDocument/2006/relationships/image" Target="../media/image28.jpeg"/><Relationship Id="rId31" Type="http://schemas.openxmlformats.org/officeDocument/2006/relationships/image" Target="../media/image38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Relationship Id="rId22" Type="http://schemas.openxmlformats.org/officeDocument/2006/relationships/image" Target="../media/image31.png"/><Relationship Id="rId27" Type="http://schemas.openxmlformats.org/officeDocument/2006/relationships/image" Target="../media/image34.png"/><Relationship Id="rId30" Type="http://schemas.openxmlformats.org/officeDocument/2006/relationships/image" Target="../media/image37.jpeg"/><Relationship Id="rId35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ctrTitle"/>
          </p:nvPr>
        </p:nvSpPr>
        <p:spPr>
          <a:xfrm>
            <a:off x="4421650" y="1001613"/>
            <a:ext cx="4209900" cy="26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PELATIHAN DAN UJI SERTIFIKASI BERBASIS KOMPETENSI BNSP manajemen sumber daya manusia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4421600" y="4013157"/>
            <a:ext cx="42099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Bersama kami, Mulai Kompeten!</a:t>
            </a:r>
            <a:endParaRPr dirty="0"/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l="23389" r="21183"/>
          <a:stretch/>
        </p:blipFill>
        <p:spPr>
          <a:xfrm>
            <a:off x="11525" y="269700"/>
            <a:ext cx="3829023" cy="460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/>
          <p:nvPr/>
        </p:nvSpPr>
        <p:spPr>
          <a:xfrm>
            <a:off x="-6025" y="3098125"/>
            <a:ext cx="719100" cy="204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2"/>
          <p:cNvSpPr/>
          <p:nvPr/>
        </p:nvSpPr>
        <p:spPr>
          <a:xfrm rot="5400000">
            <a:off x="4610400" y="618000"/>
            <a:ext cx="5475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2"/>
          <p:cNvSpPr/>
          <p:nvPr/>
        </p:nvSpPr>
        <p:spPr>
          <a:xfrm>
            <a:off x="-6025" y="0"/>
            <a:ext cx="3864126" cy="3862158"/>
          </a:xfrm>
          <a:custGeom>
            <a:avLst/>
            <a:gdLst/>
            <a:ahLst/>
            <a:cxnLst/>
            <a:rect l="l" t="t" r="r" b="b"/>
            <a:pathLst>
              <a:path w="45172" h="45149" extrusionOk="0">
                <a:moveTo>
                  <a:pt x="22575" y="5204"/>
                </a:moveTo>
                <a:cubicBezTo>
                  <a:pt x="32184" y="5204"/>
                  <a:pt x="39968" y="12965"/>
                  <a:pt x="39968" y="22574"/>
                </a:cubicBezTo>
                <a:cubicBezTo>
                  <a:pt x="39968" y="32161"/>
                  <a:pt x="32184" y="39945"/>
                  <a:pt x="22575" y="39945"/>
                </a:cubicBezTo>
                <a:cubicBezTo>
                  <a:pt x="12988" y="39945"/>
                  <a:pt x="5205" y="32161"/>
                  <a:pt x="5205" y="22574"/>
                </a:cubicBezTo>
                <a:cubicBezTo>
                  <a:pt x="5205" y="12965"/>
                  <a:pt x="12988" y="5204"/>
                  <a:pt x="22575" y="5204"/>
                </a:cubicBezTo>
                <a:close/>
                <a:moveTo>
                  <a:pt x="0" y="0"/>
                </a:moveTo>
                <a:lnTo>
                  <a:pt x="0" y="45149"/>
                </a:lnTo>
                <a:lnTo>
                  <a:pt x="45172" y="45149"/>
                </a:lnTo>
                <a:lnTo>
                  <a:pt x="451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-ID" dirty="0" err="1"/>
              <a:t>upervisor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(SDM)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936941-8E49-4DE1-B671-A14ECAF28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26813"/>
              </p:ext>
            </p:extLst>
          </p:nvPr>
        </p:nvGraphicFramePr>
        <p:xfrm>
          <a:off x="1867324" y="1617980"/>
          <a:ext cx="5409352" cy="1907540"/>
        </p:xfrm>
        <a:graphic>
          <a:graphicData uri="http://schemas.openxmlformats.org/drawingml/2006/table">
            <a:tbl>
              <a:tblPr>
                <a:tableStyleId>{71515D7A-0A92-4EDF-B409-614D772D90C6}</a:tableStyleId>
              </a:tblPr>
              <a:tblGrid>
                <a:gridCol w="381506">
                  <a:extLst>
                    <a:ext uri="{9D8B030D-6E8A-4147-A177-3AD203B41FA5}">
                      <a16:colId xmlns:a16="http://schemas.microsoft.com/office/drawing/2014/main" val="3212268651"/>
                    </a:ext>
                  </a:extLst>
                </a:gridCol>
                <a:gridCol w="1412910">
                  <a:extLst>
                    <a:ext uri="{9D8B030D-6E8A-4147-A177-3AD203B41FA5}">
                      <a16:colId xmlns:a16="http://schemas.microsoft.com/office/drawing/2014/main" val="923687349"/>
                    </a:ext>
                  </a:extLst>
                </a:gridCol>
                <a:gridCol w="3614936">
                  <a:extLst>
                    <a:ext uri="{9D8B030D-6E8A-4147-A177-3AD203B41FA5}">
                      <a16:colId xmlns:a16="http://schemas.microsoft.com/office/drawing/2014/main" val="3587156255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1200">
                          <a:effectLst/>
                        </a:rPr>
                        <a:t>KODE UNIT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1200">
                          <a:effectLst/>
                        </a:rPr>
                        <a:t>JUDUL UNIT KOMPETENSI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457717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M.70SDM01.010.2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Menyusun Uraian Jabatan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2447484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M.70SDM01.013.2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Menyusun Standar Operasional Prosedur (SOP) MSDM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311999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M.70SDM01.023.2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Menyusun Sistem Remunerasi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84384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M.70SDM01.031.2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Menyusun Kebutuhan Pembelajaran dan Pengembangan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8860402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M.70SDM01.042.2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Membuat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Kesepakatan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Kerja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4519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3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Manajer</a:t>
            </a:r>
            <a:r>
              <a:rPr lang="en-US" dirty="0"/>
              <a:t> </a:t>
            </a:r>
            <a:r>
              <a:rPr lang="en-US" dirty="0" err="1"/>
              <a:t>sdm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4E7314-32F3-48F2-AD42-2A273353D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04397"/>
              </p:ext>
            </p:extLst>
          </p:nvPr>
        </p:nvGraphicFramePr>
        <p:xfrm>
          <a:off x="2309847" y="1017725"/>
          <a:ext cx="4524306" cy="3716737"/>
        </p:xfrm>
        <a:graphic>
          <a:graphicData uri="http://schemas.openxmlformats.org/drawingml/2006/table">
            <a:tbl>
              <a:tblPr>
                <a:tableStyleId>{71515D7A-0A92-4EDF-B409-614D772D90C6}</a:tableStyleId>
              </a:tblPr>
              <a:tblGrid>
                <a:gridCol w="322445">
                  <a:extLst>
                    <a:ext uri="{9D8B030D-6E8A-4147-A177-3AD203B41FA5}">
                      <a16:colId xmlns:a16="http://schemas.microsoft.com/office/drawing/2014/main" val="2239276596"/>
                    </a:ext>
                  </a:extLst>
                </a:gridCol>
                <a:gridCol w="1240518">
                  <a:extLst>
                    <a:ext uri="{9D8B030D-6E8A-4147-A177-3AD203B41FA5}">
                      <a16:colId xmlns:a16="http://schemas.microsoft.com/office/drawing/2014/main" val="3556555862"/>
                    </a:ext>
                  </a:extLst>
                </a:gridCol>
                <a:gridCol w="2961343">
                  <a:extLst>
                    <a:ext uri="{9D8B030D-6E8A-4147-A177-3AD203B41FA5}">
                      <a16:colId xmlns:a16="http://schemas.microsoft.com/office/drawing/2014/main" val="3532558888"/>
                    </a:ext>
                  </a:extLst>
                </a:gridCol>
              </a:tblGrid>
              <a:tr h="2187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900">
                          <a:effectLst/>
                        </a:rPr>
                        <a:t>NO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900">
                          <a:effectLst/>
                        </a:rPr>
                        <a:t>KODE UNIT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900">
                          <a:effectLst/>
                        </a:rPr>
                        <a:t>JUDUL UNIT KOMPETENSI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extLst>
                  <a:ext uri="{0D108BD9-81ED-4DB2-BD59-A6C34878D82A}">
                    <a16:rowId xmlns:a16="http://schemas.microsoft.com/office/drawing/2014/main" val="1053810610"/>
                  </a:ext>
                </a:extLst>
              </a:tr>
              <a:tr h="197753">
                <a:tc>
                  <a:txBody>
                    <a:bodyPr/>
                    <a:lstStyle/>
                    <a:p>
                      <a:pPr algn="ctr"/>
                      <a:r>
                        <a:rPr lang="en-ID" sz="900">
                          <a:effectLst/>
                        </a:rPr>
                        <a:t>1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M.70SDM01.010.2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Menyusun Uraian Jabatan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4035003868"/>
                  </a:ext>
                </a:extLst>
              </a:tr>
              <a:tr h="197753">
                <a:tc>
                  <a:txBody>
                    <a:bodyPr/>
                    <a:lstStyle/>
                    <a:p>
                      <a:pPr algn="ctr"/>
                      <a:r>
                        <a:rPr lang="en-ID" sz="900">
                          <a:effectLst/>
                        </a:rPr>
                        <a:t>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M.70SDM01.011.2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Melaksanakan Analisis Beban Kerja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3711122208"/>
                  </a:ext>
                </a:extLst>
              </a:tr>
              <a:tr h="25256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3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M.70SDM01.013.2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Menyusun Standar Operasional Prosedur (SOP) MSDM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2361465638"/>
                  </a:ext>
                </a:extLst>
              </a:tr>
              <a:tr h="19775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4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M.70SDM01.022.2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Menyusun Grading Jabatan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2691711233"/>
                  </a:ext>
                </a:extLst>
              </a:tr>
              <a:tr h="25256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M.70SDM01.026.2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Mengelola Proses Perumusan Indikator Kinerja Individu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737761517"/>
                  </a:ext>
                </a:extLst>
              </a:tr>
              <a:tr h="2719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6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M.70SDM01.031.2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Menyusun Kebutuhan Pembelajaran dan Pengembangan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1959065312"/>
                  </a:ext>
                </a:extLst>
              </a:tr>
              <a:tr h="2719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7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M.70SDM01.001.2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Merumuskan Strategi dan Kebijakan Manajemen Sumber Daya Manusia (MSDM)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467837660"/>
                  </a:ext>
                </a:extLst>
              </a:tr>
              <a:tr h="2719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8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M.70SDM01.005.2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Merumuskan Proses Bisnis serta Tugas dan Fungsi dalam Organisasi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541727073"/>
                  </a:ext>
                </a:extLst>
              </a:tr>
              <a:tr h="19775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9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M.70SDM01.012.2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Menyusun Kebutuhan SDM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2575373249"/>
                  </a:ext>
                </a:extLst>
              </a:tr>
              <a:tr h="19775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10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M.70SDM01.023.2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Menyusun Sistem Remunerasi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2304395948"/>
                  </a:ext>
                </a:extLst>
              </a:tr>
              <a:tr h="19775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11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M.70SDM01.024.2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Menentukan Upah Pekerja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4175311897"/>
                  </a:ext>
                </a:extLst>
              </a:tr>
              <a:tr h="25256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M.70SDM01.032.2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Merancang Program Pembelajaran dan Pengembangan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1720952003"/>
                  </a:ext>
                </a:extLst>
              </a:tr>
              <a:tr h="271971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13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effectLst/>
                        </a:rPr>
                        <a:t>M.70SDM01.043.2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Menyusun Peraturan Perusahaan dan/atau Perjanjian Kerja Bersama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extLst>
                  <a:ext uri="{0D108BD9-81ED-4DB2-BD59-A6C34878D82A}">
                    <a16:rowId xmlns:a16="http://schemas.microsoft.com/office/drawing/2014/main" val="1334231196"/>
                  </a:ext>
                </a:extLst>
              </a:tr>
              <a:tr h="258701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>
                          <a:effectLst/>
                        </a:rPr>
                        <a:t>14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>
                          <a:effectLst/>
                        </a:rPr>
                        <a:t>M.70SDM01.044.2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Membangun Komunikasi Organisasi yang Efektif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2190267602"/>
                  </a:ext>
                </a:extLst>
              </a:tr>
              <a:tr h="197753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900">
                          <a:effectLst/>
                        </a:rPr>
                        <a:t>15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ID" sz="900">
                          <a:effectLst/>
                        </a:rPr>
                        <a:t>M.70SDM01.040.2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 dirty="0" err="1">
                          <a:effectLst/>
                        </a:rPr>
                        <a:t>Mengelola</a:t>
                      </a:r>
                      <a:r>
                        <a:rPr lang="en-ID" sz="900" dirty="0">
                          <a:effectLst/>
                        </a:rPr>
                        <a:t> Program </a:t>
                      </a:r>
                      <a:r>
                        <a:rPr lang="en-ID" sz="900" dirty="0" err="1">
                          <a:effectLst/>
                        </a:rPr>
                        <a:t>Suksesi</a:t>
                      </a:r>
                      <a:endParaRPr lang="en-ID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355" marR="47355" marT="0" marB="0"/>
                </a:tc>
                <a:extLst>
                  <a:ext uri="{0D108BD9-81ED-4DB2-BD59-A6C34878D82A}">
                    <a16:rowId xmlns:a16="http://schemas.microsoft.com/office/drawing/2014/main" val="674357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201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Manajer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industrial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D5E302-ED7C-4071-8336-421476EC0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243709"/>
              </p:ext>
            </p:extLst>
          </p:nvPr>
        </p:nvGraphicFramePr>
        <p:xfrm>
          <a:off x="2473106" y="1017725"/>
          <a:ext cx="4197787" cy="3750939"/>
        </p:xfrm>
        <a:graphic>
          <a:graphicData uri="http://schemas.openxmlformats.org/drawingml/2006/table">
            <a:tbl>
              <a:tblPr>
                <a:tableStyleId>{71515D7A-0A92-4EDF-B409-614D772D90C6}</a:tableStyleId>
              </a:tblPr>
              <a:tblGrid>
                <a:gridCol w="290527">
                  <a:extLst>
                    <a:ext uri="{9D8B030D-6E8A-4147-A177-3AD203B41FA5}">
                      <a16:colId xmlns:a16="http://schemas.microsoft.com/office/drawing/2014/main" val="394846886"/>
                    </a:ext>
                  </a:extLst>
                </a:gridCol>
                <a:gridCol w="1117727">
                  <a:extLst>
                    <a:ext uri="{9D8B030D-6E8A-4147-A177-3AD203B41FA5}">
                      <a16:colId xmlns:a16="http://schemas.microsoft.com/office/drawing/2014/main" val="3653150033"/>
                    </a:ext>
                  </a:extLst>
                </a:gridCol>
                <a:gridCol w="2789533">
                  <a:extLst>
                    <a:ext uri="{9D8B030D-6E8A-4147-A177-3AD203B41FA5}">
                      <a16:colId xmlns:a16="http://schemas.microsoft.com/office/drawing/2014/main" val="3119133679"/>
                    </a:ext>
                  </a:extLst>
                </a:gridCol>
              </a:tblGrid>
              <a:tr h="2678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900">
                          <a:effectLst/>
                        </a:rPr>
                        <a:t>NO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900">
                          <a:effectLst/>
                        </a:rPr>
                        <a:t>KODE UNIT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D" sz="900">
                          <a:effectLst/>
                        </a:rPr>
                        <a:t>JUDUL UNIT KOMPETENSI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extLst>
                  <a:ext uri="{0D108BD9-81ED-4DB2-BD59-A6C34878D82A}">
                    <a16:rowId xmlns:a16="http://schemas.microsoft.com/office/drawing/2014/main" val="2100859127"/>
                  </a:ext>
                </a:extLst>
              </a:tr>
              <a:tr h="190077">
                <a:tc>
                  <a:txBody>
                    <a:bodyPr/>
                    <a:lstStyle/>
                    <a:p>
                      <a:pPr algn="ctr"/>
                      <a:r>
                        <a:rPr lang="en-ID" sz="900">
                          <a:effectLst/>
                        </a:rPr>
                        <a:t>1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M.70SDM01.010.2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Menyusun Uraian Jabatan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3786522902"/>
                  </a:ext>
                </a:extLst>
              </a:tr>
              <a:tr h="190077">
                <a:tc>
                  <a:txBody>
                    <a:bodyPr/>
                    <a:lstStyle/>
                    <a:p>
                      <a:pPr algn="ctr"/>
                      <a:r>
                        <a:rPr lang="en-ID" sz="900">
                          <a:effectLst/>
                        </a:rPr>
                        <a:t>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M.70SDM01.011.2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Melaksanakan Analisis Beban Kerja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4200813973"/>
                  </a:ext>
                </a:extLst>
              </a:tr>
              <a:tr h="26873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3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 dirty="0">
                          <a:effectLst/>
                        </a:rPr>
                        <a:t>M.70SDM01.013.2</a:t>
                      </a:r>
                      <a:endParaRPr lang="en-ID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Menyusun Standar Operasional Prosedur (SOP) MSDM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556565960"/>
                  </a:ext>
                </a:extLst>
              </a:tr>
              <a:tr h="19007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4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M.70SDM01.022.2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Menyusun Grading Jabatan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3734103985"/>
                  </a:ext>
                </a:extLst>
              </a:tr>
              <a:tr h="26873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M.70SDM01.026.2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r>
                        <a:rPr lang="en-ID" sz="900" dirty="0" err="1">
                          <a:effectLst/>
                        </a:rPr>
                        <a:t>Mengelola</a:t>
                      </a:r>
                      <a:r>
                        <a:rPr lang="en-ID" sz="900" dirty="0">
                          <a:effectLst/>
                        </a:rPr>
                        <a:t> Proses </a:t>
                      </a:r>
                      <a:r>
                        <a:rPr lang="en-ID" sz="900" dirty="0" err="1">
                          <a:effectLst/>
                        </a:rPr>
                        <a:t>Perumusan</a:t>
                      </a:r>
                      <a:r>
                        <a:rPr lang="en-ID" sz="900" dirty="0">
                          <a:effectLst/>
                        </a:rPr>
                        <a:t> </a:t>
                      </a:r>
                      <a:r>
                        <a:rPr lang="en-ID" sz="900" dirty="0" err="1">
                          <a:effectLst/>
                        </a:rPr>
                        <a:t>Indikator</a:t>
                      </a:r>
                      <a:r>
                        <a:rPr lang="en-ID" sz="900" dirty="0">
                          <a:effectLst/>
                        </a:rPr>
                        <a:t> Kinerja </a:t>
                      </a:r>
                      <a:r>
                        <a:rPr lang="en-ID" sz="900" dirty="0" err="1">
                          <a:effectLst/>
                        </a:rPr>
                        <a:t>Individu</a:t>
                      </a:r>
                      <a:endParaRPr lang="en-ID" sz="1500" dirty="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2213644631"/>
                  </a:ext>
                </a:extLst>
              </a:tr>
              <a:tr h="26873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6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M.70SDM01.031.2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Menyusun Kebutuhan Pembelajaran dan Pengembangan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2994011356"/>
                  </a:ext>
                </a:extLst>
              </a:tr>
              <a:tr h="26873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7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M.70SDM01.043.2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Menyusun Peraturan Perusahaan dan/atau Perjanjian Kerja Bersama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1357839664"/>
                  </a:ext>
                </a:extLst>
              </a:tr>
              <a:tr h="24276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8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M.70SDM01.044.2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Membangun Komunikasi Organisasi yang Efektif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3885385011"/>
                  </a:ext>
                </a:extLst>
              </a:tr>
              <a:tr h="19007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9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M.70SDM01.046.2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Menjalin Kerjasama Tripartit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236636375"/>
                  </a:ext>
                </a:extLst>
              </a:tr>
              <a:tr h="19007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10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M.70SDM01.047.2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Menangani Keluhan Pekerja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390671765"/>
                  </a:ext>
                </a:extLst>
              </a:tr>
              <a:tr h="24276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11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M.70SDM01.048.2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Mengelola Proses Pelaksanaan Tindakan Disiplin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1530804486"/>
                  </a:ext>
                </a:extLst>
              </a:tr>
              <a:tr h="19007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M.70SDM01.045.2 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Menjalin Kerjasama Pengusaha dan Pekerja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128416207"/>
                  </a:ext>
                </a:extLst>
              </a:tr>
              <a:tr h="24276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13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M.70SDM01.053.2 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Mengelola Pelaksanaan Alihdaya atau Outsourcing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4170716878"/>
                  </a:ext>
                </a:extLst>
              </a:tr>
              <a:tr h="268737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14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>
                          <a:effectLst/>
                        </a:rPr>
                        <a:t>M.70SDM01.051.2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r>
                        <a:rPr lang="en-ID" sz="900">
                          <a:effectLst/>
                        </a:rPr>
                        <a:t>Memfasilitasi Pengelolaan Kepuasan Dan Keterlekatan Pekerja</a:t>
                      </a:r>
                      <a:endParaRPr lang="en-ID" sz="150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958453591"/>
                  </a:ext>
                </a:extLst>
              </a:tr>
              <a:tr h="24276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15</a:t>
                      </a:r>
                      <a:endParaRPr lang="en-ID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 dirty="0">
                          <a:effectLst/>
                        </a:rPr>
                        <a:t>M.70SDM01.054.2</a:t>
                      </a:r>
                      <a:endParaRPr lang="en-ID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517" marR="45517" marT="0" marB="0"/>
                </a:tc>
                <a:tc>
                  <a:txBody>
                    <a:bodyPr/>
                    <a:lstStyle/>
                    <a:p>
                      <a:r>
                        <a:rPr lang="en-ID" sz="900" dirty="0" err="1">
                          <a:effectLst/>
                        </a:rPr>
                        <a:t>Menyelesaikan</a:t>
                      </a:r>
                      <a:r>
                        <a:rPr lang="en-ID" sz="900" dirty="0">
                          <a:effectLst/>
                        </a:rPr>
                        <a:t> </a:t>
                      </a:r>
                      <a:r>
                        <a:rPr lang="en-ID" sz="900" dirty="0" err="1">
                          <a:effectLst/>
                        </a:rPr>
                        <a:t>Mogok</a:t>
                      </a:r>
                      <a:r>
                        <a:rPr lang="en-ID" sz="900" dirty="0">
                          <a:effectLst/>
                        </a:rPr>
                        <a:t> </a:t>
                      </a:r>
                      <a:r>
                        <a:rPr lang="en-ID" sz="900" dirty="0" err="1">
                          <a:effectLst/>
                        </a:rPr>
                        <a:t>Kerja</a:t>
                      </a:r>
                      <a:r>
                        <a:rPr lang="en-ID" sz="900" dirty="0">
                          <a:effectLst/>
                        </a:rPr>
                        <a:t> dan/</a:t>
                      </a:r>
                      <a:r>
                        <a:rPr lang="en-ID" sz="900" dirty="0" err="1">
                          <a:effectLst/>
                        </a:rPr>
                        <a:t>atau</a:t>
                      </a:r>
                      <a:r>
                        <a:rPr lang="en-ID" sz="900" dirty="0">
                          <a:effectLst/>
                        </a:rPr>
                        <a:t> Lock-out</a:t>
                      </a:r>
                      <a:endParaRPr lang="en-ID" sz="1500" dirty="0"/>
                    </a:p>
                  </a:txBody>
                  <a:tcPr marL="45517" marR="45517" marT="0" marB="0"/>
                </a:tc>
                <a:extLst>
                  <a:ext uri="{0D108BD9-81ED-4DB2-BD59-A6C34878D82A}">
                    <a16:rowId xmlns:a16="http://schemas.microsoft.com/office/drawing/2014/main" val="91608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53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OKUPASI MSDM LAINNYA </a:t>
            </a:r>
            <a:endParaRPr dirty="0"/>
          </a:p>
        </p:txBody>
      </p:sp>
      <p:sp>
        <p:nvSpPr>
          <p:cNvPr id="566" name="Google Shape;566;p52"/>
          <p:cNvSpPr txBox="1">
            <a:spLocks noGrp="1"/>
          </p:cNvSpPr>
          <p:nvPr>
            <p:ph type="title" idx="2"/>
          </p:nvPr>
        </p:nvSpPr>
        <p:spPr>
          <a:xfrm>
            <a:off x="2105143" y="1681164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AHLI PRODUKTIVITAS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72" name="Google Shape;572;p52"/>
          <p:cNvSpPr txBox="1">
            <a:spLocks noGrp="1"/>
          </p:cNvSpPr>
          <p:nvPr>
            <p:ph type="title" idx="7"/>
          </p:nvPr>
        </p:nvSpPr>
        <p:spPr>
          <a:xfrm>
            <a:off x="5971574" y="1708168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PENGUKUR PRODUKTIVITAS</a:t>
            </a:r>
          </a:p>
        </p:txBody>
      </p:sp>
      <p:grpSp>
        <p:nvGrpSpPr>
          <p:cNvPr id="574" name="Google Shape;574;p52"/>
          <p:cNvGrpSpPr/>
          <p:nvPr/>
        </p:nvGrpSpPr>
        <p:grpSpPr>
          <a:xfrm>
            <a:off x="1090255" y="1489860"/>
            <a:ext cx="745680" cy="745680"/>
            <a:chOff x="1004025" y="1838949"/>
            <a:chExt cx="808500" cy="808500"/>
          </a:xfrm>
        </p:grpSpPr>
        <p:sp>
          <p:nvSpPr>
            <p:cNvPr id="575" name="Google Shape;575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52"/>
          <p:cNvGrpSpPr/>
          <p:nvPr/>
        </p:nvGrpSpPr>
        <p:grpSpPr>
          <a:xfrm>
            <a:off x="4958059" y="1480771"/>
            <a:ext cx="745680" cy="745680"/>
            <a:chOff x="1004025" y="1838949"/>
            <a:chExt cx="808500" cy="808500"/>
          </a:xfrm>
        </p:grpSpPr>
        <p:sp>
          <p:nvSpPr>
            <p:cNvPr id="578" name="Google Shape;578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52"/>
          <p:cNvGrpSpPr/>
          <p:nvPr/>
        </p:nvGrpSpPr>
        <p:grpSpPr>
          <a:xfrm>
            <a:off x="1327798" y="1698126"/>
            <a:ext cx="270579" cy="329145"/>
            <a:chOff x="-35830350" y="1912725"/>
            <a:chExt cx="241050" cy="293225"/>
          </a:xfrm>
        </p:grpSpPr>
        <p:sp>
          <p:nvSpPr>
            <p:cNvPr id="593" name="Google Shape;593;p52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52"/>
          <p:cNvSpPr/>
          <p:nvPr/>
        </p:nvSpPr>
        <p:spPr>
          <a:xfrm>
            <a:off x="5166870" y="1632306"/>
            <a:ext cx="328023" cy="329959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470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/>
          <p:nvPr/>
        </p:nvSpPr>
        <p:spPr>
          <a:xfrm>
            <a:off x="4114800" y="539406"/>
            <a:ext cx="914400" cy="91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1019100" y="1490100"/>
            <a:ext cx="710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klaster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 idx="2"/>
          </p:nvPr>
        </p:nvSpPr>
        <p:spPr>
          <a:xfrm>
            <a:off x="4114800" y="575700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l="7686" t="23641" r="9125" b="41288"/>
          <a:stretch/>
        </p:blipFill>
        <p:spPr>
          <a:xfrm>
            <a:off x="713100" y="2971800"/>
            <a:ext cx="7717801" cy="2171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/>
          <p:nvPr/>
        </p:nvSpPr>
        <p:spPr>
          <a:xfrm>
            <a:off x="5647425" y="2933700"/>
            <a:ext cx="1320600" cy="224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48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 txBox="1">
            <a:spLocks noGrp="1"/>
          </p:cNvSpPr>
          <p:nvPr>
            <p:ph type="title" idx="9"/>
          </p:nvPr>
        </p:nvSpPr>
        <p:spPr>
          <a:xfrm>
            <a:off x="5942933" y="2836040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chemeClr val="tx1"/>
                </a:solidFill>
              </a:rPr>
              <a:t>PENGELOLAAN KINERJA PEKERJA ORGANISASI</a:t>
            </a:r>
          </a:p>
        </p:txBody>
      </p:sp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</a:t>
            </a:r>
            <a:r>
              <a:rPr lang="en" dirty="0"/>
              <a:t>rogram klaster</a:t>
            </a:r>
            <a:endParaRPr dirty="0"/>
          </a:p>
        </p:txBody>
      </p:sp>
      <p:sp>
        <p:nvSpPr>
          <p:cNvPr id="566" name="Google Shape;566;p52"/>
          <p:cNvSpPr txBox="1">
            <a:spLocks noGrp="1"/>
          </p:cNvSpPr>
          <p:nvPr>
            <p:ph type="title" idx="2"/>
          </p:nvPr>
        </p:nvSpPr>
        <p:spPr>
          <a:xfrm>
            <a:off x="2105143" y="1681164"/>
            <a:ext cx="278084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chemeClr val="tx1"/>
                </a:solidFill>
              </a:rPr>
              <a:t>PERUMUSAN PERUBAHAN STRATEGIS BUDAYA ORGANISASI UNTUK MENCAPAI VISI MISI ORGANISASI 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568" name="Google Shape;568;p52"/>
          <p:cNvSpPr txBox="1">
            <a:spLocks noGrp="1"/>
          </p:cNvSpPr>
          <p:nvPr>
            <p:ph type="title" idx="3"/>
          </p:nvPr>
        </p:nvSpPr>
        <p:spPr>
          <a:xfrm>
            <a:off x="5942933" y="1685685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chemeClr val="tx1"/>
                </a:solidFill>
              </a:rPr>
              <a:t>PENGELOLAAN TALENTA SECARA TERINTEGRASI</a:t>
            </a:r>
          </a:p>
        </p:txBody>
      </p:sp>
      <p:sp>
        <p:nvSpPr>
          <p:cNvPr id="570" name="Google Shape;570;p52"/>
          <p:cNvSpPr txBox="1">
            <a:spLocks noGrp="1"/>
          </p:cNvSpPr>
          <p:nvPr>
            <p:ph type="title" idx="5"/>
          </p:nvPr>
        </p:nvSpPr>
        <p:spPr>
          <a:xfrm>
            <a:off x="2103770" y="3985514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chemeClr val="tx1"/>
                </a:solidFill>
              </a:rPr>
              <a:t>PERENCANAAN, PENCARIAN, PEMILIHAN SDM YANG BERKUALITAS</a:t>
            </a:r>
          </a:p>
        </p:txBody>
      </p:sp>
      <p:sp>
        <p:nvSpPr>
          <p:cNvPr id="572" name="Google Shape;572;p52"/>
          <p:cNvSpPr txBox="1">
            <a:spLocks noGrp="1"/>
          </p:cNvSpPr>
          <p:nvPr>
            <p:ph type="title" idx="7"/>
          </p:nvPr>
        </p:nvSpPr>
        <p:spPr>
          <a:xfrm>
            <a:off x="2103770" y="2896707"/>
            <a:ext cx="2080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chemeClr val="tx1"/>
                </a:solidFill>
              </a:rPr>
              <a:t>PENGELOLAAN PROSES PERUBAHAN STRATEGIS PENGEMBANGAN BUDAYA ORGANISASI</a:t>
            </a:r>
          </a:p>
        </p:txBody>
      </p:sp>
      <p:grpSp>
        <p:nvGrpSpPr>
          <p:cNvPr id="574" name="Google Shape;574;p52"/>
          <p:cNvGrpSpPr/>
          <p:nvPr/>
        </p:nvGrpSpPr>
        <p:grpSpPr>
          <a:xfrm>
            <a:off x="1090255" y="1489860"/>
            <a:ext cx="745680" cy="745680"/>
            <a:chOff x="1004025" y="1838949"/>
            <a:chExt cx="808500" cy="808500"/>
          </a:xfrm>
        </p:grpSpPr>
        <p:sp>
          <p:nvSpPr>
            <p:cNvPr id="575" name="Google Shape;575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52"/>
          <p:cNvGrpSpPr/>
          <p:nvPr/>
        </p:nvGrpSpPr>
        <p:grpSpPr>
          <a:xfrm>
            <a:off x="1090255" y="2669310"/>
            <a:ext cx="745680" cy="745680"/>
            <a:chOff x="1004025" y="1838949"/>
            <a:chExt cx="808500" cy="808500"/>
          </a:xfrm>
        </p:grpSpPr>
        <p:sp>
          <p:nvSpPr>
            <p:cNvPr id="578" name="Google Shape;578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52"/>
          <p:cNvGrpSpPr/>
          <p:nvPr/>
        </p:nvGrpSpPr>
        <p:grpSpPr>
          <a:xfrm>
            <a:off x="1090255" y="3790110"/>
            <a:ext cx="745680" cy="745680"/>
            <a:chOff x="1004025" y="1838949"/>
            <a:chExt cx="808500" cy="808500"/>
          </a:xfrm>
        </p:grpSpPr>
        <p:sp>
          <p:nvSpPr>
            <p:cNvPr id="581" name="Google Shape;581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52"/>
          <p:cNvGrpSpPr/>
          <p:nvPr/>
        </p:nvGrpSpPr>
        <p:grpSpPr>
          <a:xfrm>
            <a:off x="4949205" y="1489860"/>
            <a:ext cx="745680" cy="745680"/>
            <a:chOff x="1004025" y="1838949"/>
            <a:chExt cx="808500" cy="808500"/>
          </a:xfrm>
        </p:grpSpPr>
        <p:sp>
          <p:nvSpPr>
            <p:cNvPr id="584" name="Google Shape;584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52"/>
          <p:cNvGrpSpPr/>
          <p:nvPr/>
        </p:nvGrpSpPr>
        <p:grpSpPr>
          <a:xfrm>
            <a:off x="4949205" y="2669310"/>
            <a:ext cx="745680" cy="745680"/>
            <a:chOff x="1004025" y="1838949"/>
            <a:chExt cx="808500" cy="808500"/>
          </a:xfrm>
        </p:grpSpPr>
        <p:sp>
          <p:nvSpPr>
            <p:cNvPr id="587" name="Google Shape;587;p52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1105263" y="1940188"/>
              <a:ext cx="606000" cy="60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52"/>
          <p:cNvGrpSpPr/>
          <p:nvPr/>
        </p:nvGrpSpPr>
        <p:grpSpPr>
          <a:xfrm>
            <a:off x="1327798" y="1698126"/>
            <a:ext cx="270579" cy="329145"/>
            <a:chOff x="-35830350" y="1912725"/>
            <a:chExt cx="241050" cy="293225"/>
          </a:xfrm>
        </p:grpSpPr>
        <p:sp>
          <p:nvSpPr>
            <p:cNvPr id="593" name="Google Shape;593;p52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52"/>
          <p:cNvSpPr/>
          <p:nvPr/>
        </p:nvSpPr>
        <p:spPr>
          <a:xfrm>
            <a:off x="1299066" y="2847849"/>
            <a:ext cx="328023" cy="329959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52"/>
          <p:cNvGrpSpPr/>
          <p:nvPr/>
        </p:nvGrpSpPr>
        <p:grpSpPr>
          <a:xfrm>
            <a:off x="5158460" y="3998704"/>
            <a:ext cx="327153" cy="328472"/>
            <a:chOff x="-33673825" y="2634975"/>
            <a:chExt cx="291450" cy="292625"/>
          </a:xfrm>
        </p:grpSpPr>
        <p:sp>
          <p:nvSpPr>
            <p:cNvPr id="597" name="Google Shape;597;p52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52"/>
          <p:cNvGrpSpPr/>
          <p:nvPr/>
        </p:nvGrpSpPr>
        <p:grpSpPr>
          <a:xfrm>
            <a:off x="1293652" y="3998384"/>
            <a:ext cx="338879" cy="332993"/>
            <a:chOff x="-60988625" y="2310475"/>
            <a:chExt cx="316650" cy="311150"/>
          </a:xfrm>
        </p:grpSpPr>
        <p:sp>
          <p:nvSpPr>
            <p:cNvPr id="600" name="Google Shape;600;p52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52"/>
          <p:cNvGrpSpPr/>
          <p:nvPr/>
        </p:nvGrpSpPr>
        <p:grpSpPr>
          <a:xfrm>
            <a:off x="5152405" y="2872631"/>
            <a:ext cx="339257" cy="339047"/>
            <a:chOff x="6479471" y="2079003"/>
            <a:chExt cx="348923" cy="348706"/>
          </a:xfrm>
        </p:grpSpPr>
        <p:sp>
          <p:nvSpPr>
            <p:cNvPr id="607" name="Google Shape;607;p52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8" name="Google Shape;608;p5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609" name="Google Shape;609;p5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5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5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5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5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5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5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6" name="Google Shape;616;p52"/>
          <p:cNvGrpSpPr/>
          <p:nvPr/>
        </p:nvGrpSpPr>
        <p:grpSpPr>
          <a:xfrm>
            <a:off x="5151343" y="1693632"/>
            <a:ext cx="341394" cy="338130"/>
            <a:chOff x="-59889100" y="2671925"/>
            <a:chExt cx="319000" cy="315950"/>
          </a:xfrm>
        </p:grpSpPr>
        <p:sp>
          <p:nvSpPr>
            <p:cNvPr id="617" name="Google Shape;617;p52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 klaster</a:t>
            </a:r>
            <a:endParaRPr dirty="0"/>
          </a:p>
        </p:txBody>
      </p:sp>
      <p:sp>
        <p:nvSpPr>
          <p:cNvPr id="304" name="Google Shape;304;p42"/>
          <p:cNvSpPr txBox="1"/>
          <p:nvPr/>
        </p:nvSpPr>
        <p:spPr>
          <a:xfrm>
            <a:off x="2065379" y="3687315"/>
            <a:ext cx="3210611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PROMOSI PENINGKATAN PRODUKTIVITAS</a:t>
            </a:r>
          </a:p>
        </p:txBody>
      </p:sp>
      <p:sp>
        <p:nvSpPr>
          <p:cNvPr id="306" name="Google Shape;306;p42"/>
          <p:cNvSpPr txBox="1"/>
          <p:nvPr/>
        </p:nvSpPr>
        <p:spPr>
          <a:xfrm>
            <a:off x="6260735" y="3702111"/>
            <a:ext cx="20292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PENGUKURAN PRODUKTIVITAS</a:t>
            </a:r>
          </a:p>
        </p:txBody>
      </p:sp>
      <p:sp>
        <p:nvSpPr>
          <p:cNvPr id="308" name="Google Shape;308;p42"/>
          <p:cNvSpPr txBox="1"/>
          <p:nvPr/>
        </p:nvSpPr>
        <p:spPr>
          <a:xfrm>
            <a:off x="413245" y="1837027"/>
            <a:ext cx="3068313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PENGIMPLEMENTASIAN PENINGKATAN PRODUKTIVITAS</a:t>
            </a:r>
          </a:p>
        </p:txBody>
      </p:sp>
      <p:sp>
        <p:nvSpPr>
          <p:cNvPr id="309" name="Google Shape;309;p42"/>
          <p:cNvSpPr txBox="1"/>
          <p:nvPr/>
        </p:nvSpPr>
        <p:spPr>
          <a:xfrm>
            <a:off x="3631120" y="1838985"/>
            <a:ext cx="3644215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5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PELAKSANAAN PENINGKATAN PRODUKTIVITAS</a:t>
            </a:r>
          </a:p>
        </p:txBody>
      </p:sp>
      <p:sp>
        <p:nvSpPr>
          <p:cNvPr id="312" name="Google Shape;312;p42"/>
          <p:cNvSpPr/>
          <p:nvPr/>
        </p:nvSpPr>
        <p:spPr>
          <a:xfrm>
            <a:off x="1532950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2"/>
          <p:cNvSpPr/>
          <p:nvPr/>
        </p:nvSpPr>
        <p:spPr>
          <a:xfrm>
            <a:off x="1616960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3335275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3419285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/>
          </a:p>
        </p:txBody>
      </p:sp>
      <p:sp>
        <p:nvSpPr>
          <p:cNvPr id="316" name="Google Shape;316;p42"/>
          <p:cNvSpPr/>
          <p:nvPr/>
        </p:nvSpPr>
        <p:spPr>
          <a:xfrm>
            <a:off x="5137600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2"/>
          <p:cNvSpPr/>
          <p:nvPr/>
        </p:nvSpPr>
        <p:spPr>
          <a:xfrm>
            <a:off x="5221610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/>
          </a:p>
        </p:txBody>
      </p:sp>
      <p:sp>
        <p:nvSpPr>
          <p:cNvPr id="318" name="Google Shape;318;p42"/>
          <p:cNvSpPr/>
          <p:nvPr/>
        </p:nvSpPr>
        <p:spPr>
          <a:xfrm>
            <a:off x="6939925" y="2703975"/>
            <a:ext cx="671100" cy="67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7023935" y="2787983"/>
            <a:ext cx="502800" cy="50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/>
          </a:p>
        </p:txBody>
      </p:sp>
      <p:cxnSp>
        <p:nvCxnSpPr>
          <p:cNvPr id="320" name="Google Shape;320;p42"/>
          <p:cNvCxnSpPr>
            <a:cxnSpLocks/>
            <a:endCxn id="312" idx="0"/>
          </p:cNvCxnSpPr>
          <p:nvPr/>
        </p:nvCxnSpPr>
        <p:spPr>
          <a:xfrm>
            <a:off x="1868500" y="2419350"/>
            <a:ext cx="0" cy="284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42"/>
          <p:cNvCxnSpPr>
            <a:cxnSpLocks/>
            <a:stCxn id="314" idx="2"/>
          </p:cNvCxnSpPr>
          <p:nvPr/>
        </p:nvCxnSpPr>
        <p:spPr>
          <a:xfrm flipH="1">
            <a:off x="3670685" y="3375075"/>
            <a:ext cx="140" cy="12891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42"/>
          <p:cNvCxnSpPr>
            <a:cxnSpLocks/>
            <a:stCxn id="316" idx="0"/>
          </p:cNvCxnSpPr>
          <p:nvPr/>
        </p:nvCxnSpPr>
        <p:spPr>
          <a:xfrm rot="10800000">
            <a:off x="5473150" y="2419275"/>
            <a:ext cx="0" cy="284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42"/>
          <p:cNvCxnSpPr>
            <a:cxnSpLocks/>
            <a:stCxn id="318" idx="2"/>
          </p:cNvCxnSpPr>
          <p:nvPr/>
        </p:nvCxnSpPr>
        <p:spPr>
          <a:xfrm>
            <a:off x="7275475" y="3375075"/>
            <a:ext cx="0" cy="12891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42"/>
          <p:cNvCxnSpPr>
            <a:stCxn id="312" idx="3"/>
            <a:endCxn id="314" idx="1"/>
          </p:cNvCxnSpPr>
          <p:nvPr/>
        </p:nvCxnSpPr>
        <p:spPr>
          <a:xfrm>
            <a:off x="2204050" y="3039525"/>
            <a:ext cx="1131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42"/>
          <p:cNvCxnSpPr>
            <a:stCxn id="314" idx="3"/>
            <a:endCxn id="316" idx="1"/>
          </p:cNvCxnSpPr>
          <p:nvPr/>
        </p:nvCxnSpPr>
        <p:spPr>
          <a:xfrm>
            <a:off x="4006375" y="3039525"/>
            <a:ext cx="1131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42"/>
          <p:cNvCxnSpPr>
            <a:endCxn id="319" idx="2"/>
          </p:cNvCxnSpPr>
          <p:nvPr/>
        </p:nvCxnSpPr>
        <p:spPr>
          <a:xfrm>
            <a:off x="5808635" y="3039383"/>
            <a:ext cx="1215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/>
          <p:nvPr/>
        </p:nvSpPr>
        <p:spPr>
          <a:xfrm>
            <a:off x="100" y="-2"/>
            <a:ext cx="9143798" cy="4659166"/>
          </a:xfrm>
          <a:custGeom>
            <a:avLst/>
            <a:gdLst/>
            <a:ahLst/>
            <a:cxnLst/>
            <a:rect l="l" t="t" r="r" b="b"/>
            <a:pathLst>
              <a:path w="277927" h="141616" extrusionOk="0">
                <a:moveTo>
                  <a:pt x="1" y="0"/>
                </a:moveTo>
                <a:cubicBezTo>
                  <a:pt x="19496" y="58046"/>
                  <a:pt x="74381" y="99904"/>
                  <a:pt x="138957" y="99904"/>
                </a:cubicBezTo>
                <a:cubicBezTo>
                  <a:pt x="203546" y="99904"/>
                  <a:pt x="258418" y="58046"/>
                  <a:pt x="277926" y="0"/>
                </a:cubicBezTo>
                <a:lnTo>
                  <a:pt x="277926" y="141616"/>
                </a:lnTo>
                <a:lnTo>
                  <a:pt x="1" y="141616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720000" y="3747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PELAKSANAAN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67" name="Google Shape;367;p46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0"/>
          <p:cNvPicPr preferRelativeResize="0"/>
          <p:nvPr/>
        </p:nvPicPr>
        <p:blipFill rotWithShape="1">
          <a:blip r:embed="rId3">
            <a:alphaModFix/>
          </a:blip>
          <a:srcRect l="28036" t="1441" b="6730"/>
          <a:stretch/>
        </p:blipFill>
        <p:spPr>
          <a:xfrm>
            <a:off x="4829627" y="25"/>
            <a:ext cx="4319027" cy="367335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 flipH="1">
            <a:off x="4719828" y="2401513"/>
            <a:ext cx="3030900" cy="18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0"/>
          <p:cNvSpPr txBox="1">
            <a:spLocks noGrp="1"/>
          </p:cNvSpPr>
          <p:nvPr>
            <p:ph type="title"/>
          </p:nvPr>
        </p:nvSpPr>
        <p:spPr>
          <a:xfrm flipH="1">
            <a:off x="4863978" y="2554424"/>
            <a:ext cx="27426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PUBLIC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1" name="Google Shape;541;p50"/>
          <p:cNvSpPr txBox="1">
            <a:spLocks noGrp="1"/>
          </p:cNvSpPr>
          <p:nvPr>
            <p:ph type="subTitle" idx="3"/>
          </p:nvPr>
        </p:nvSpPr>
        <p:spPr>
          <a:xfrm flipH="1">
            <a:off x="4863978" y="2892505"/>
            <a:ext cx="2742600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Program Pelatihan yang pelaksanaannya telah dijadwalkan oleh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penyelenggara Pelatihan.</a:t>
            </a:r>
            <a:endParaRPr lang="en-US" dirty="0"/>
          </a:p>
        </p:txBody>
      </p:sp>
      <p:sp>
        <p:nvSpPr>
          <p:cNvPr id="542" name="Google Shape;542;p50"/>
          <p:cNvSpPr/>
          <p:nvPr/>
        </p:nvSpPr>
        <p:spPr>
          <a:xfrm flipH="1">
            <a:off x="1393278" y="863663"/>
            <a:ext cx="3030900" cy="18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0"/>
          <p:cNvSpPr txBox="1">
            <a:spLocks noGrp="1"/>
          </p:cNvSpPr>
          <p:nvPr>
            <p:ph type="title" idx="2"/>
          </p:nvPr>
        </p:nvSpPr>
        <p:spPr>
          <a:xfrm flipH="1">
            <a:off x="1537430" y="1016574"/>
            <a:ext cx="27426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IN-HOUSE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44" name="Google Shape;544;p50"/>
          <p:cNvSpPr txBox="1">
            <a:spLocks noGrp="1"/>
          </p:cNvSpPr>
          <p:nvPr>
            <p:ph type="subTitle" idx="1"/>
          </p:nvPr>
        </p:nvSpPr>
        <p:spPr>
          <a:xfrm flipH="1">
            <a:off x="1055715" y="1454825"/>
            <a:ext cx="3706025" cy="11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 </a:t>
            </a:r>
            <a:r>
              <a:rPr lang="en-US" dirty="0" err="1"/>
              <a:t>Pelatihan</a:t>
            </a:r>
            <a:r>
              <a:rPr lang="en-US" dirty="0"/>
              <a:t> yang </a:t>
            </a:r>
            <a:r>
              <a:rPr lang="en-US" dirty="0" err="1"/>
              <a:t>pelaksanaannya</a:t>
            </a:r>
            <a:r>
              <a:rPr lang="en-US" dirty="0"/>
              <a:t> </a:t>
            </a:r>
            <a:r>
              <a:rPr lang="en-US" dirty="0" err="1"/>
              <a:t>disiapkan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menggunakan</a:t>
            </a:r>
            <a:r>
              <a:rPr lang="en-US" dirty="0"/>
              <a:t> Jasa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Pelatihan</a:t>
            </a:r>
            <a:r>
              <a:rPr lang="en-US" dirty="0"/>
              <a:t>.</a:t>
            </a:r>
          </a:p>
        </p:txBody>
      </p:sp>
      <p:sp>
        <p:nvSpPr>
          <p:cNvPr id="545" name="Google Shape;545;p50"/>
          <p:cNvSpPr/>
          <p:nvPr/>
        </p:nvSpPr>
        <p:spPr>
          <a:xfrm>
            <a:off x="8430900" y="539425"/>
            <a:ext cx="713100" cy="46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0"/>
          <p:cNvSpPr/>
          <p:nvPr/>
        </p:nvSpPr>
        <p:spPr>
          <a:xfrm>
            <a:off x="0" y="25"/>
            <a:ext cx="713100" cy="46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294;p41">
            <a:extLst>
              <a:ext uri="{FF2B5EF4-FFF2-40B4-BE49-F238E27FC236}">
                <a16:creationId xmlns:a16="http://schemas.microsoft.com/office/drawing/2014/main" id="{E2E663C5-ECFA-4EBF-BB77-B27AB06E19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0822" t="32178" r="12430" b="7787"/>
          <a:stretch/>
        </p:blipFill>
        <p:spPr>
          <a:xfrm>
            <a:off x="713100" y="2741964"/>
            <a:ext cx="3737702" cy="2401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</a:t>
            </a:r>
            <a:r>
              <a:rPr lang="en" dirty="0"/>
              <a:t>asilitas dan benefit</a:t>
            </a:r>
            <a:endParaRPr dirty="0"/>
          </a:p>
        </p:txBody>
      </p:sp>
      <p:graphicFrame>
        <p:nvGraphicFramePr>
          <p:cNvPr id="287" name="Google Shape;287;p40"/>
          <p:cNvGraphicFramePr/>
          <p:nvPr>
            <p:extLst>
              <p:ext uri="{D42A27DB-BD31-4B8C-83A1-F6EECF244321}">
                <p14:modId xmlns:p14="http://schemas.microsoft.com/office/powerpoint/2010/main" val="3222570210"/>
              </p:ext>
            </p:extLst>
          </p:nvPr>
        </p:nvGraphicFramePr>
        <p:xfrm>
          <a:off x="1070500" y="1436400"/>
          <a:ext cx="7353500" cy="2270700"/>
        </p:xfrm>
        <a:graphic>
          <a:graphicData uri="http://schemas.openxmlformats.org/drawingml/2006/table">
            <a:tbl>
              <a:tblPr>
                <a:noFill/>
                <a:tableStyleId>{71515D7A-0A92-4EDF-B409-614D772D90C6}</a:tableStyleId>
              </a:tblPr>
              <a:tblGrid>
                <a:gridCol w="183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7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2500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</a:t>
                      </a:r>
                      <a:r>
                        <a:rPr lang="en" sz="2500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elatihan online &amp; uji offline</a:t>
                      </a:r>
                      <a:endParaRPr sz="25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Via Zoom Cloud Meetings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E-Certificate Pelatihan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Sertifikat Kompetensi BNSP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Pelatihan &amp; uji offline</a:t>
                      </a:r>
                      <a:endParaRPr sz="25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Hotel/Ruko (Khusus Public)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Sertifikat Pelatihan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Chivo"/>
                          <a:ea typeface="Chivo"/>
                          <a:cs typeface="Chivo"/>
                          <a:sym typeface="Chivo"/>
                        </a:rPr>
                        <a:t>Sertifikat Kompetensi BNSP</a:t>
                      </a:r>
                      <a:endParaRPr dirty="0">
                        <a:solidFill>
                          <a:schemeClr val="tx1"/>
                        </a:solidFill>
                        <a:latin typeface="Chivo"/>
                        <a:ea typeface="Chivo"/>
                        <a:cs typeface="Chivo"/>
                        <a:sym typeface="Chivo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l="7026" t="1729" r="50021"/>
          <a:stretch/>
        </p:blipFill>
        <p:spPr>
          <a:xfrm>
            <a:off x="6126425" y="0"/>
            <a:ext cx="3017574" cy="493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/>
          <p:nvPr/>
        </p:nvSpPr>
        <p:spPr>
          <a:xfrm>
            <a:off x="685351" y="1828635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677905" y="1095346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1323578" y="1173851"/>
            <a:ext cx="1596033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T</a:t>
            </a:r>
            <a:r>
              <a:rPr lang="en" dirty="0">
                <a:solidFill>
                  <a:schemeClr val="tx1"/>
                </a:solidFill>
              </a:rPr>
              <a:t>entang kami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0" name="Google Shape;200;p34"/>
          <p:cNvSpPr txBox="1">
            <a:spLocks noGrp="1"/>
          </p:cNvSpPr>
          <p:nvPr>
            <p:ph type="title" idx="2"/>
          </p:nvPr>
        </p:nvSpPr>
        <p:spPr>
          <a:xfrm>
            <a:off x="747205" y="1189921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2" name="Google Shape;202;p34"/>
          <p:cNvSpPr txBox="1">
            <a:spLocks noGrp="1"/>
          </p:cNvSpPr>
          <p:nvPr>
            <p:ph type="title" idx="3"/>
          </p:nvPr>
        </p:nvSpPr>
        <p:spPr>
          <a:xfrm>
            <a:off x="1329778" y="1958030"/>
            <a:ext cx="200266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S</a:t>
            </a:r>
            <a:r>
              <a:rPr lang="en" dirty="0">
                <a:solidFill>
                  <a:schemeClr val="tx1"/>
                </a:solidFill>
              </a:rPr>
              <a:t>truktur organisasi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 idx="4"/>
          </p:nvPr>
        </p:nvSpPr>
        <p:spPr>
          <a:xfrm>
            <a:off x="754676" y="1923210"/>
            <a:ext cx="4965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 idx="15"/>
          </p:nvPr>
        </p:nvSpPr>
        <p:spPr>
          <a:xfrm>
            <a:off x="673281" y="445025"/>
            <a:ext cx="48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ISI</a:t>
            </a:r>
            <a:endParaRPr dirty="0"/>
          </a:p>
        </p:txBody>
      </p:sp>
      <p:sp>
        <p:nvSpPr>
          <p:cNvPr id="208" name="Google Shape;208;p34"/>
          <p:cNvSpPr/>
          <p:nvPr/>
        </p:nvSpPr>
        <p:spPr>
          <a:xfrm rot="5400000">
            <a:off x="3982050" y="909500"/>
            <a:ext cx="5556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4"/>
          <p:cNvSpPr/>
          <p:nvPr/>
        </p:nvSpPr>
        <p:spPr>
          <a:xfrm>
            <a:off x="8430900" y="3098125"/>
            <a:ext cx="713100" cy="204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4"/>
          <p:cNvSpPr/>
          <p:nvPr/>
        </p:nvSpPr>
        <p:spPr>
          <a:xfrm rot="10800000">
            <a:off x="6122251" y="1017744"/>
            <a:ext cx="3021749" cy="3033481"/>
          </a:xfrm>
          <a:custGeom>
            <a:avLst/>
            <a:gdLst/>
            <a:ahLst/>
            <a:cxnLst/>
            <a:rect l="l" t="t" r="r" b="b"/>
            <a:pathLst>
              <a:path w="45720" h="45697" extrusionOk="0">
                <a:moveTo>
                  <a:pt x="0" y="0"/>
                </a:moveTo>
                <a:lnTo>
                  <a:pt x="0" y="45696"/>
                </a:lnTo>
                <a:cubicBezTo>
                  <a:pt x="0" y="33074"/>
                  <a:pt x="10226" y="22848"/>
                  <a:pt x="22848" y="22848"/>
                </a:cubicBezTo>
                <a:cubicBezTo>
                  <a:pt x="35471" y="22848"/>
                  <a:pt x="45719" y="33074"/>
                  <a:pt x="45719" y="45696"/>
                </a:cubicBezTo>
                <a:lnTo>
                  <a:pt x="457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91;p34">
            <a:extLst>
              <a:ext uri="{FF2B5EF4-FFF2-40B4-BE49-F238E27FC236}">
                <a16:creationId xmlns:a16="http://schemas.microsoft.com/office/drawing/2014/main" id="{4FEC49C3-1004-452A-BBDE-91C895D25E4C}"/>
              </a:ext>
            </a:extLst>
          </p:cNvPr>
          <p:cNvSpPr/>
          <p:nvPr/>
        </p:nvSpPr>
        <p:spPr>
          <a:xfrm>
            <a:off x="685351" y="2558733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02;p34">
            <a:extLst>
              <a:ext uri="{FF2B5EF4-FFF2-40B4-BE49-F238E27FC236}">
                <a16:creationId xmlns:a16="http://schemas.microsoft.com/office/drawing/2014/main" id="{F962DA67-4C40-4BB5-91E9-8FA9838588A9}"/>
              </a:ext>
            </a:extLst>
          </p:cNvPr>
          <p:cNvSpPr txBox="1">
            <a:spLocks/>
          </p:cNvSpPr>
          <p:nvPr/>
        </p:nvSpPr>
        <p:spPr>
          <a:xfrm>
            <a:off x="1329778" y="2675810"/>
            <a:ext cx="1209168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Visi</a:t>
            </a:r>
            <a:r>
              <a:rPr lang="en-ID" dirty="0">
                <a:solidFill>
                  <a:schemeClr val="tx1"/>
                </a:solidFill>
              </a:rPr>
              <a:t> &amp; </a:t>
            </a:r>
            <a:r>
              <a:rPr lang="en-ID" dirty="0" err="1">
                <a:solidFill>
                  <a:schemeClr val="tx1"/>
                </a:solidFill>
              </a:rPr>
              <a:t>misi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Google Shape;204;p34">
            <a:extLst>
              <a:ext uri="{FF2B5EF4-FFF2-40B4-BE49-F238E27FC236}">
                <a16:creationId xmlns:a16="http://schemas.microsoft.com/office/drawing/2014/main" id="{172D78C9-1EC1-4F4D-9EDC-B28AF73AC287}"/>
              </a:ext>
            </a:extLst>
          </p:cNvPr>
          <p:cNvSpPr txBox="1">
            <a:spLocks/>
          </p:cNvSpPr>
          <p:nvPr/>
        </p:nvSpPr>
        <p:spPr>
          <a:xfrm>
            <a:off x="754676" y="2653308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03</a:t>
            </a:r>
          </a:p>
        </p:txBody>
      </p:sp>
      <p:sp>
        <p:nvSpPr>
          <p:cNvPr id="16" name="Google Shape;191;p34">
            <a:extLst>
              <a:ext uri="{FF2B5EF4-FFF2-40B4-BE49-F238E27FC236}">
                <a16:creationId xmlns:a16="http://schemas.microsoft.com/office/drawing/2014/main" id="{551086BB-42C3-45FA-8D6A-1E7E7E2A8251}"/>
              </a:ext>
            </a:extLst>
          </p:cNvPr>
          <p:cNvSpPr/>
          <p:nvPr/>
        </p:nvSpPr>
        <p:spPr>
          <a:xfrm>
            <a:off x="685351" y="3274645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2;p34">
            <a:extLst>
              <a:ext uri="{FF2B5EF4-FFF2-40B4-BE49-F238E27FC236}">
                <a16:creationId xmlns:a16="http://schemas.microsoft.com/office/drawing/2014/main" id="{2238BFCF-04E5-46C7-87E4-A9796A20AC8C}"/>
              </a:ext>
            </a:extLst>
          </p:cNvPr>
          <p:cNvSpPr txBox="1">
            <a:spLocks/>
          </p:cNvSpPr>
          <p:nvPr/>
        </p:nvSpPr>
        <p:spPr>
          <a:xfrm>
            <a:off x="1326574" y="3392917"/>
            <a:ext cx="788985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>
                <a:solidFill>
                  <a:schemeClr val="tx1"/>
                </a:solidFill>
              </a:rPr>
              <a:t>SKKNI</a:t>
            </a:r>
          </a:p>
        </p:txBody>
      </p:sp>
      <p:sp>
        <p:nvSpPr>
          <p:cNvPr id="18" name="Google Shape;204;p34">
            <a:extLst>
              <a:ext uri="{FF2B5EF4-FFF2-40B4-BE49-F238E27FC236}">
                <a16:creationId xmlns:a16="http://schemas.microsoft.com/office/drawing/2014/main" id="{8B194179-6FE5-4FDF-801F-C5735B1EB7B5}"/>
              </a:ext>
            </a:extLst>
          </p:cNvPr>
          <p:cNvSpPr txBox="1">
            <a:spLocks/>
          </p:cNvSpPr>
          <p:nvPr/>
        </p:nvSpPr>
        <p:spPr>
          <a:xfrm>
            <a:off x="754676" y="3369220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28" name="Google Shape;191;p34">
            <a:extLst>
              <a:ext uri="{FF2B5EF4-FFF2-40B4-BE49-F238E27FC236}">
                <a16:creationId xmlns:a16="http://schemas.microsoft.com/office/drawing/2014/main" id="{A4B0008B-22F1-4D90-9C93-1A76BBD115CF}"/>
              </a:ext>
            </a:extLst>
          </p:cNvPr>
          <p:cNvSpPr/>
          <p:nvPr/>
        </p:nvSpPr>
        <p:spPr>
          <a:xfrm>
            <a:off x="685351" y="3986338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02;p34">
            <a:extLst>
              <a:ext uri="{FF2B5EF4-FFF2-40B4-BE49-F238E27FC236}">
                <a16:creationId xmlns:a16="http://schemas.microsoft.com/office/drawing/2014/main" id="{58D9622A-E62D-49CD-9A8D-00FDE55EB702}"/>
              </a:ext>
            </a:extLst>
          </p:cNvPr>
          <p:cNvSpPr txBox="1">
            <a:spLocks/>
          </p:cNvSpPr>
          <p:nvPr/>
        </p:nvSpPr>
        <p:spPr>
          <a:xfrm>
            <a:off x="1329778" y="4106795"/>
            <a:ext cx="1587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Produk</a:t>
            </a:r>
            <a:r>
              <a:rPr lang="en-ID" dirty="0">
                <a:solidFill>
                  <a:schemeClr val="tx1"/>
                </a:solidFill>
              </a:rPr>
              <a:t> kami</a:t>
            </a:r>
          </a:p>
        </p:txBody>
      </p:sp>
      <p:sp>
        <p:nvSpPr>
          <p:cNvPr id="30" name="Google Shape;204;p34">
            <a:extLst>
              <a:ext uri="{FF2B5EF4-FFF2-40B4-BE49-F238E27FC236}">
                <a16:creationId xmlns:a16="http://schemas.microsoft.com/office/drawing/2014/main" id="{555A4E76-0B5F-463E-98B2-8967D257C65C}"/>
              </a:ext>
            </a:extLst>
          </p:cNvPr>
          <p:cNvSpPr txBox="1">
            <a:spLocks/>
          </p:cNvSpPr>
          <p:nvPr/>
        </p:nvSpPr>
        <p:spPr>
          <a:xfrm>
            <a:off x="754676" y="4080913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05</a:t>
            </a:r>
          </a:p>
        </p:txBody>
      </p:sp>
      <p:sp>
        <p:nvSpPr>
          <p:cNvPr id="31" name="Google Shape;191;p34">
            <a:extLst>
              <a:ext uri="{FF2B5EF4-FFF2-40B4-BE49-F238E27FC236}">
                <a16:creationId xmlns:a16="http://schemas.microsoft.com/office/drawing/2014/main" id="{3B119B75-6419-4D9F-8633-1E0E186F93E4}"/>
              </a:ext>
            </a:extLst>
          </p:cNvPr>
          <p:cNvSpPr/>
          <p:nvPr/>
        </p:nvSpPr>
        <p:spPr>
          <a:xfrm>
            <a:off x="3405889" y="1096646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02;p34">
            <a:extLst>
              <a:ext uri="{FF2B5EF4-FFF2-40B4-BE49-F238E27FC236}">
                <a16:creationId xmlns:a16="http://schemas.microsoft.com/office/drawing/2014/main" id="{FE22E38E-8B72-4B5D-8DF0-C697E932F5FC}"/>
              </a:ext>
            </a:extLst>
          </p:cNvPr>
          <p:cNvSpPr txBox="1">
            <a:spLocks/>
          </p:cNvSpPr>
          <p:nvPr/>
        </p:nvSpPr>
        <p:spPr>
          <a:xfrm>
            <a:off x="4038901" y="1229684"/>
            <a:ext cx="2090796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Metode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pelaksanaan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3" name="Google Shape;204;p34">
            <a:extLst>
              <a:ext uri="{FF2B5EF4-FFF2-40B4-BE49-F238E27FC236}">
                <a16:creationId xmlns:a16="http://schemas.microsoft.com/office/drawing/2014/main" id="{CEB0F68A-50C5-44D0-A8FD-44870F74DD74}"/>
              </a:ext>
            </a:extLst>
          </p:cNvPr>
          <p:cNvSpPr txBox="1">
            <a:spLocks/>
          </p:cNvSpPr>
          <p:nvPr/>
        </p:nvSpPr>
        <p:spPr>
          <a:xfrm>
            <a:off x="3475214" y="1191221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06</a:t>
            </a:r>
          </a:p>
        </p:txBody>
      </p:sp>
      <p:sp>
        <p:nvSpPr>
          <p:cNvPr id="34" name="Google Shape;191;p34">
            <a:extLst>
              <a:ext uri="{FF2B5EF4-FFF2-40B4-BE49-F238E27FC236}">
                <a16:creationId xmlns:a16="http://schemas.microsoft.com/office/drawing/2014/main" id="{33FD0EF1-2559-48FE-90ED-CAA81DDE4B7A}"/>
              </a:ext>
            </a:extLst>
          </p:cNvPr>
          <p:cNvSpPr/>
          <p:nvPr/>
        </p:nvSpPr>
        <p:spPr>
          <a:xfrm>
            <a:off x="3405889" y="1828635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02;p34">
            <a:extLst>
              <a:ext uri="{FF2B5EF4-FFF2-40B4-BE49-F238E27FC236}">
                <a16:creationId xmlns:a16="http://schemas.microsoft.com/office/drawing/2014/main" id="{FB379DCA-6BCE-47BD-AE70-4296543D2BDB}"/>
              </a:ext>
            </a:extLst>
          </p:cNvPr>
          <p:cNvSpPr txBox="1">
            <a:spLocks/>
          </p:cNvSpPr>
          <p:nvPr/>
        </p:nvSpPr>
        <p:spPr>
          <a:xfrm>
            <a:off x="4038901" y="1977226"/>
            <a:ext cx="150728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Fasilitas</a:t>
            </a:r>
            <a:r>
              <a:rPr lang="en-ID" dirty="0">
                <a:solidFill>
                  <a:schemeClr val="tx1"/>
                </a:solidFill>
              </a:rPr>
              <a:t> dan benefit</a:t>
            </a:r>
          </a:p>
        </p:txBody>
      </p:sp>
      <p:sp>
        <p:nvSpPr>
          <p:cNvPr id="36" name="Google Shape;204;p34">
            <a:extLst>
              <a:ext uri="{FF2B5EF4-FFF2-40B4-BE49-F238E27FC236}">
                <a16:creationId xmlns:a16="http://schemas.microsoft.com/office/drawing/2014/main" id="{D348D393-7ADC-4BC4-BB24-F421E3DA2154}"/>
              </a:ext>
            </a:extLst>
          </p:cNvPr>
          <p:cNvSpPr txBox="1">
            <a:spLocks/>
          </p:cNvSpPr>
          <p:nvPr/>
        </p:nvSpPr>
        <p:spPr>
          <a:xfrm>
            <a:off x="3475214" y="1923210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07</a:t>
            </a:r>
          </a:p>
        </p:txBody>
      </p:sp>
      <p:sp>
        <p:nvSpPr>
          <p:cNvPr id="37" name="Google Shape;191;p34">
            <a:extLst>
              <a:ext uri="{FF2B5EF4-FFF2-40B4-BE49-F238E27FC236}">
                <a16:creationId xmlns:a16="http://schemas.microsoft.com/office/drawing/2014/main" id="{1FC645A6-5ACA-4DDC-837A-1A45F3400F1F}"/>
              </a:ext>
            </a:extLst>
          </p:cNvPr>
          <p:cNvSpPr/>
          <p:nvPr/>
        </p:nvSpPr>
        <p:spPr>
          <a:xfrm>
            <a:off x="3403801" y="2541204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02;p34">
            <a:extLst>
              <a:ext uri="{FF2B5EF4-FFF2-40B4-BE49-F238E27FC236}">
                <a16:creationId xmlns:a16="http://schemas.microsoft.com/office/drawing/2014/main" id="{BB1EFDF3-D21C-4B78-A9EF-79DCAAF2DA49}"/>
              </a:ext>
            </a:extLst>
          </p:cNvPr>
          <p:cNvSpPr txBox="1">
            <a:spLocks/>
          </p:cNvSpPr>
          <p:nvPr/>
        </p:nvSpPr>
        <p:spPr>
          <a:xfrm>
            <a:off x="4047571" y="2654571"/>
            <a:ext cx="1648761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Instruktur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9" name="Google Shape;204;p34">
            <a:extLst>
              <a:ext uri="{FF2B5EF4-FFF2-40B4-BE49-F238E27FC236}">
                <a16:creationId xmlns:a16="http://schemas.microsoft.com/office/drawing/2014/main" id="{922BE648-9349-40F7-99DB-12A0A7BDF36B}"/>
              </a:ext>
            </a:extLst>
          </p:cNvPr>
          <p:cNvSpPr txBox="1">
            <a:spLocks/>
          </p:cNvSpPr>
          <p:nvPr/>
        </p:nvSpPr>
        <p:spPr>
          <a:xfrm>
            <a:off x="3473126" y="2635779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08</a:t>
            </a:r>
          </a:p>
        </p:txBody>
      </p:sp>
      <p:sp>
        <p:nvSpPr>
          <p:cNvPr id="40" name="Google Shape;191;p34">
            <a:extLst>
              <a:ext uri="{FF2B5EF4-FFF2-40B4-BE49-F238E27FC236}">
                <a16:creationId xmlns:a16="http://schemas.microsoft.com/office/drawing/2014/main" id="{B638931A-6F7D-443D-AB89-56A46BC46D69}"/>
              </a:ext>
            </a:extLst>
          </p:cNvPr>
          <p:cNvSpPr/>
          <p:nvPr/>
        </p:nvSpPr>
        <p:spPr>
          <a:xfrm>
            <a:off x="3403801" y="3271884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02;p34">
            <a:extLst>
              <a:ext uri="{FF2B5EF4-FFF2-40B4-BE49-F238E27FC236}">
                <a16:creationId xmlns:a16="http://schemas.microsoft.com/office/drawing/2014/main" id="{67C4AF47-D650-497D-B1A1-4D5062CF127A}"/>
              </a:ext>
            </a:extLst>
          </p:cNvPr>
          <p:cNvSpPr txBox="1">
            <a:spLocks/>
          </p:cNvSpPr>
          <p:nvPr/>
        </p:nvSpPr>
        <p:spPr>
          <a:xfrm>
            <a:off x="4047571" y="3392917"/>
            <a:ext cx="1920773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ID" dirty="0">
                <a:solidFill>
                  <a:schemeClr val="tx1"/>
                </a:solidFill>
              </a:rPr>
              <a:t>Lembaga yang </a:t>
            </a:r>
            <a:r>
              <a:rPr lang="en-ID" dirty="0" err="1">
                <a:solidFill>
                  <a:schemeClr val="tx1"/>
                </a:solidFill>
              </a:rPr>
              <a:t>terafiliasi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2" name="Google Shape;204;p34">
            <a:extLst>
              <a:ext uri="{FF2B5EF4-FFF2-40B4-BE49-F238E27FC236}">
                <a16:creationId xmlns:a16="http://schemas.microsoft.com/office/drawing/2014/main" id="{6B4AE86D-4F2B-4FF0-A6F6-3FA52B8FCE5A}"/>
              </a:ext>
            </a:extLst>
          </p:cNvPr>
          <p:cNvSpPr txBox="1">
            <a:spLocks/>
          </p:cNvSpPr>
          <p:nvPr/>
        </p:nvSpPr>
        <p:spPr>
          <a:xfrm>
            <a:off x="3473126" y="3366459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09</a:t>
            </a:r>
          </a:p>
        </p:txBody>
      </p:sp>
      <p:sp>
        <p:nvSpPr>
          <p:cNvPr id="43" name="Google Shape;191;p34">
            <a:extLst>
              <a:ext uri="{FF2B5EF4-FFF2-40B4-BE49-F238E27FC236}">
                <a16:creationId xmlns:a16="http://schemas.microsoft.com/office/drawing/2014/main" id="{4CF8CA2A-058D-4D51-B1BE-30C815C7AB9E}"/>
              </a:ext>
            </a:extLst>
          </p:cNvPr>
          <p:cNvSpPr/>
          <p:nvPr/>
        </p:nvSpPr>
        <p:spPr>
          <a:xfrm>
            <a:off x="3404196" y="3985762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02;p34">
            <a:extLst>
              <a:ext uri="{FF2B5EF4-FFF2-40B4-BE49-F238E27FC236}">
                <a16:creationId xmlns:a16="http://schemas.microsoft.com/office/drawing/2014/main" id="{A99555B2-6BB4-49EB-BB20-0730BA1941FA}"/>
              </a:ext>
            </a:extLst>
          </p:cNvPr>
          <p:cNvSpPr txBox="1">
            <a:spLocks/>
          </p:cNvSpPr>
          <p:nvPr/>
        </p:nvSpPr>
        <p:spPr>
          <a:xfrm>
            <a:off x="4047570" y="4103299"/>
            <a:ext cx="1648761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Rekanan</a:t>
            </a:r>
            <a:r>
              <a:rPr lang="en-ID" dirty="0">
                <a:solidFill>
                  <a:schemeClr val="tx1"/>
                </a:solidFill>
              </a:rPr>
              <a:t> kami</a:t>
            </a:r>
          </a:p>
        </p:txBody>
      </p:sp>
      <p:sp>
        <p:nvSpPr>
          <p:cNvPr id="45" name="Google Shape;204;p34">
            <a:extLst>
              <a:ext uri="{FF2B5EF4-FFF2-40B4-BE49-F238E27FC236}">
                <a16:creationId xmlns:a16="http://schemas.microsoft.com/office/drawing/2014/main" id="{8CC92F5A-EE03-4297-935A-3BA1DD860204}"/>
              </a:ext>
            </a:extLst>
          </p:cNvPr>
          <p:cNvSpPr txBox="1">
            <a:spLocks/>
          </p:cNvSpPr>
          <p:nvPr/>
        </p:nvSpPr>
        <p:spPr>
          <a:xfrm>
            <a:off x="3473521" y="4080337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46" name="Google Shape;191;p34">
            <a:extLst>
              <a:ext uri="{FF2B5EF4-FFF2-40B4-BE49-F238E27FC236}">
                <a16:creationId xmlns:a16="http://schemas.microsoft.com/office/drawing/2014/main" id="{94379A15-6423-4130-88B8-B198B0440A5F}"/>
              </a:ext>
            </a:extLst>
          </p:cNvPr>
          <p:cNvSpPr/>
          <p:nvPr/>
        </p:nvSpPr>
        <p:spPr>
          <a:xfrm>
            <a:off x="6129698" y="2898710"/>
            <a:ext cx="635100" cy="63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02;p34">
            <a:extLst>
              <a:ext uri="{FF2B5EF4-FFF2-40B4-BE49-F238E27FC236}">
                <a16:creationId xmlns:a16="http://schemas.microsoft.com/office/drawing/2014/main" id="{F8CF445A-8EB6-4C06-B377-E6D25722AD86}"/>
              </a:ext>
            </a:extLst>
          </p:cNvPr>
          <p:cNvSpPr txBox="1">
            <a:spLocks/>
          </p:cNvSpPr>
          <p:nvPr/>
        </p:nvSpPr>
        <p:spPr>
          <a:xfrm>
            <a:off x="6764798" y="2995364"/>
            <a:ext cx="1552598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ID" dirty="0" err="1">
                <a:solidFill>
                  <a:schemeClr val="tx1"/>
                </a:solidFill>
              </a:rPr>
              <a:t>dokumentasi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8" name="Google Shape;204;p34">
            <a:extLst>
              <a:ext uri="{FF2B5EF4-FFF2-40B4-BE49-F238E27FC236}">
                <a16:creationId xmlns:a16="http://schemas.microsoft.com/office/drawing/2014/main" id="{36C01A4D-BBC2-44A5-AD2B-8C7E61272955}"/>
              </a:ext>
            </a:extLst>
          </p:cNvPr>
          <p:cNvSpPr txBox="1">
            <a:spLocks/>
          </p:cNvSpPr>
          <p:nvPr/>
        </p:nvSpPr>
        <p:spPr>
          <a:xfrm>
            <a:off x="6199023" y="2993285"/>
            <a:ext cx="49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lt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 l="7026" t="1729" r="50021"/>
          <a:stretch/>
        </p:blipFill>
        <p:spPr>
          <a:xfrm>
            <a:off x="6126425" y="0"/>
            <a:ext cx="3017574" cy="493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/>
          <p:nvPr/>
        </p:nvSpPr>
        <p:spPr>
          <a:xfrm>
            <a:off x="605800" y="1960593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614225" y="2664290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612193" y="1244349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864828" y="1309357"/>
            <a:ext cx="23364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</a:rPr>
              <a:t>Eva Rosmalia, s.sos, mm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96" name="Google Shape;196;p34"/>
          <p:cNvSpPr txBox="1">
            <a:spLocks noGrp="1"/>
          </p:cNvSpPr>
          <p:nvPr>
            <p:ph type="title" idx="6"/>
          </p:nvPr>
        </p:nvSpPr>
        <p:spPr>
          <a:xfrm>
            <a:off x="1027508" y="2716100"/>
            <a:ext cx="1749503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tx1"/>
                </a:solidFill>
              </a:rPr>
              <a:t>Fitri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Firmansyah</a:t>
            </a:r>
            <a:r>
              <a:rPr lang="en-ID" sz="1600" dirty="0">
                <a:solidFill>
                  <a:schemeClr val="tx1"/>
                </a:solidFill>
              </a:rPr>
              <a:t>, SS</a:t>
            </a:r>
          </a:p>
        </p:txBody>
      </p:sp>
      <p:sp>
        <p:nvSpPr>
          <p:cNvPr id="200" name="Google Shape;200;p34"/>
          <p:cNvSpPr txBox="1">
            <a:spLocks noGrp="1"/>
          </p:cNvSpPr>
          <p:nvPr>
            <p:ph type="title" idx="2"/>
          </p:nvPr>
        </p:nvSpPr>
        <p:spPr>
          <a:xfrm>
            <a:off x="681493" y="1338924"/>
            <a:ext cx="419592" cy="376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01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2" name="Google Shape;202;p34"/>
          <p:cNvSpPr txBox="1">
            <a:spLocks noGrp="1"/>
          </p:cNvSpPr>
          <p:nvPr>
            <p:ph type="title" idx="3"/>
          </p:nvPr>
        </p:nvSpPr>
        <p:spPr>
          <a:xfrm>
            <a:off x="1119435" y="2022232"/>
            <a:ext cx="2443679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</a:rPr>
              <a:t>Daffa muhammad ardian, s.i.kom.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 idx="4"/>
          </p:nvPr>
        </p:nvSpPr>
        <p:spPr>
          <a:xfrm>
            <a:off x="675125" y="2055168"/>
            <a:ext cx="419592" cy="376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02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title" idx="7"/>
          </p:nvPr>
        </p:nvSpPr>
        <p:spPr>
          <a:xfrm>
            <a:off x="683625" y="2758940"/>
            <a:ext cx="419592" cy="376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03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487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Instruktur dari praktisi</a:t>
            </a:r>
            <a:endParaRPr dirty="0"/>
          </a:p>
        </p:txBody>
      </p:sp>
      <p:sp>
        <p:nvSpPr>
          <p:cNvPr id="208" name="Google Shape;208;p34"/>
          <p:cNvSpPr/>
          <p:nvPr/>
        </p:nvSpPr>
        <p:spPr>
          <a:xfrm rot="5400000">
            <a:off x="3982050" y="909500"/>
            <a:ext cx="5556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4"/>
          <p:cNvSpPr/>
          <p:nvPr/>
        </p:nvSpPr>
        <p:spPr>
          <a:xfrm>
            <a:off x="8430900" y="3098125"/>
            <a:ext cx="713100" cy="204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4"/>
          <p:cNvSpPr/>
          <p:nvPr/>
        </p:nvSpPr>
        <p:spPr>
          <a:xfrm rot="10800000">
            <a:off x="6122251" y="1031092"/>
            <a:ext cx="3021749" cy="3033481"/>
          </a:xfrm>
          <a:custGeom>
            <a:avLst/>
            <a:gdLst/>
            <a:ahLst/>
            <a:cxnLst/>
            <a:rect l="l" t="t" r="r" b="b"/>
            <a:pathLst>
              <a:path w="45720" h="45697" extrusionOk="0">
                <a:moveTo>
                  <a:pt x="0" y="0"/>
                </a:moveTo>
                <a:lnTo>
                  <a:pt x="0" y="45696"/>
                </a:lnTo>
                <a:cubicBezTo>
                  <a:pt x="0" y="33074"/>
                  <a:pt x="10226" y="22848"/>
                  <a:pt x="22848" y="22848"/>
                </a:cubicBezTo>
                <a:cubicBezTo>
                  <a:pt x="35471" y="22848"/>
                  <a:pt x="45719" y="33074"/>
                  <a:pt x="45719" y="45696"/>
                </a:cubicBezTo>
                <a:lnTo>
                  <a:pt x="457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91;p34">
            <a:extLst>
              <a:ext uri="{FF2B5EF4-FFF2-40B4-BE49-F238E27FC236}">
                <a16:creationId xmlns:a16="http://schemas.microsoft.com/office/drawing/2014/main" id="{02A2F4F3-539D-4A2B-A547-AF23F612E503}"/>
              </a:ext>
            </a:extLst>
          </p:cNvPr>
          <p:cNvSpPr/>
          <p:nvPr/>
        </p:nvSpPr>
        <p:spPr>
          <a:xfrm>
            <a:off x="3490101" y="1947245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3;p34">
            <a:extLst>
              <a:ext uri="{FF2B5EF4-FFF2-40B4-BE49-F238E27FC236}">
                <a16:creationId xmlns:a16="http://schemas.microsoft.com/office/drawing/2014/main" id="{01411056-E164-4D67-AA76-4D7D7970A1E1}"/>
              </a:ext>
            </a:extLst>
          </p:cNvPr>
          <p:cNvSpPr/>
          <p:nvPr/>
        </p:nvSpPr>
        <p:spPr>
          <a:xfrm>
            <a:off x="3488668" y="2628141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4;p34">
            <a:extLst>
              <a:ext uri="{FF2B5EF4-FFF2-40B4-BE49-F238E27FC236}">
                <a16:creationId xmlns:a16="http://schemas.microsoft.com/office/drawing/2014/main" id="{D584303F-3C3F-4B83-954B-9A86B1F2557D}"/>
              </a:ext>
            </a:extLst>
          </p:cNvPr>
          <p:cNvSpPr/>
          <p:nvPr/>
        </p:nvSpPr>
        <p:spPr>
          <a:xfrm>
            <a:off x="3489820" y="1244349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5;p34">
            <a:extLst>
              <a:ext uri="{FF2B5EF4-FFF2-40B4-BE49-F238E27FC236}">
                <a16:creationId xmlns:a16="http://schemas.microsoft.com/office/drawing/2014/main" id="{EFFA2EAB-81C7-4D43-A773-9A012A954AFF}"/>
              </a:ext>
            </a:extLst>
          </p:cNvPr>
          <p:cNvSpPr txBox="1">
            <a:spLocks/>
          </p:cNvSpPr>
          <p:nvPr/>
        </p:nvSpPr>
        <p:spPr>
          <a:xfrm>
            <a:off x="4008490" y="1301098"/>
            <a:ext cx="1436394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Ir. </a:t>
            </a:r>
            <a:r>
              <a:rPr lang="en-ID" sz="1600" dirty="0" err="1">
                <a:solidFill>
                  <a:schemeClr val="tx1"/>
                </a:solidFill>
              </a:rPr>
              <a:t>Sulistyono</a:t>
            </a:r>
            <a:r>
              <a:rPr lang="en-ID" sz="1600" dirty="0">
                <a:solidFill>
                  <a:schemeClr val="tx1"/>
                </a:solidFill>
              </a:rPr>
              <a:t>, MM</a:t>
            </a:r>
          </a:p>
        </p:txBody>
      </p:sp>
      <p:sp>
        <p:nvSpPr>
          <p:cNvPr id="20" name="Google Shape;196;p34">
            <a:extLst>
              <a:ext uri="{FF2B5EF4-FFF2-40B4-BE49-F238E27FC236}">
                <a16:creationId xmlns:a16="http://schemas.microsoft.com/office/drawing/2014/main" id="{0C4FF440-88C7-49DC-9D17-96ED4EC77187}"/>
              </a:ext>
            </a:extLst>
          </p:cNvPr>
          <p:cNvSpPr txBox="1">
            <a:spLocks/>
          </p:cNvSpPr>
          <p:nvPr/>
        </p:nvSpPr>
        <p:spPr>
          <a:xfrm>
            <a:off x="4003635" y="2670976"/>
            <a:ext cx="1862063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Ahmad </a:t>
            </a:r>
            <a:r>
              <a:rPr lang="en-ID" sz="1600" dirty="0" err="1">
                <a:solidFill>
                  <a:schemeClr val="tx1"/>
                </a:solidFill>
              </a:rPr>
              <a:t>Dhani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Marhadi</a:t>
            </a:r>
            <a:r>
              <a:rPr lang="en-ID" sz="1600" dirty="0">
                <a:solidFill>
                  <a:schemeClr val="tx1"/>
                </a:solidFill>
              </a:rPr>
              <a:t>, ST</a:t>
            </a:r>
          </a:p>
        </p:txBody>
      </p:sp>
      <p:sp>
        <p:nvSpPr>
          <p:cNvPr id="21" name="Google Shape;200;p34">
            <a:extLst>
              <a:ext uri="{FF2B5EF4-FFF2-40B4-BE49-F238E27FC236}">
                <a16:creationId xmlns:a16="http://schemas.microsoft.com/office/drawing/2014/main" id="{EE0BAD05-47C3-4324-8B3B-B59FBB4AE0F0}"/>
              </a:ext>
            </a:extLst>
          </p:cNvPr>
          <p:cNvSpPr txBox="1">
            <a:spLocks/>
          </p:cNvSpPr>
          <p:nvPr/>
        </p:nvSpPr>
        <p:spPr>
          <a:xfrm>
            <a:off x="3559120" y="1338924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06</a:t>
            </a:r>
          </a:p>
        </p:txBody>
      </p:sp>
      <p:sp>
        <p:nvSpPr>
          <p:cNvPr id="22" name="Google Shape;202;p34">
            <a:extLst>
              <a:ext uri="{FF2B5EF4-FFF2-40B4-BE49-F238E27FC236}">
                <a16:creationId xmlns:a16="http://schemas.microsoft.com/office/drawing/2014/main" id="{2702A431-E441-4975-B4D6-052C482A54D8}"/>
              </a:ext>
            </a:extLst>
          </p:cNvPr>
          <p:cNvSpPr txBox="1">
            <a:spLocks/>
          </p:cNvSpPr>
          <p:nvPr/>
        </p:nvSpPr>
        <p:spPr>
          <a:xfrm>
            <a:off x="3476372" y="1995949"/>
            <a:ext cx="2336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Ir. Adri </a:t>
            </a:r>
            <a:r>
              <a:rPr lang="en-ID" sz="1600" dirty="0" err="1">
                <a:solidFill>
                  <a:schemeClr val="tx1"/>
                </a:solidFill>
              </a:rPr>
              <a:t>Fato</a:t>
            </a:r>
            <a:r>
              <a:rPr lang="en-ID" sz="1600" dirty="0">
                <a:solidFill>
                  <a:schemeClr val="tx1"/>
                </a:solidFill>
              </a:rPr>
              <a:t>, MT</a:t>
            </a:r>
          </a:p>
        </p:txBody>
      </p:sp>
      <p:sp>
        <p:nvSpPr>
          <p:cNvPr id="23" name="Google Shape;204;p34">
            <a:extLst>
              <a:ext uri="{FF2B5EF4-FFF2-40B4-BE49-F238E27FC236}">
                <a16:creationId xmlns:a16="http://schemas.microsoft.com/office/drawing/2014/main" id="{FEAF859D-6193-4DA2-810D-A7899353696B}"/>
              </a:ext>
            </a:extLst>
          </p:cNvPr>
          <p:cNvSpPr txBox="1">
            <a:spLocks/>
          </p:cNvSpPr>
          <p:nvPr/>
        </p:nvSpPr>
        <p:spPr>
          <a:xfrm>
            <a:off x="3559426" y="2041820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07</a:t>
            </a:r>
          </a:p>
        </p:txBody>
      </p:sp>
      <p:sp>
        <p:nvSpPr>
          <p:cNvPr id="24" name="Google Shape;205;p34">
            <a:extLst>
              <a:ext uri="{FF2B5EF4-FFF2-40B4-BE49-F238E27FC236}">
                <a16:creationId xmlns:a16="http://schemas.microsoft.com/office/drawing/2014/main" id="{7B5E6A3D-355D-411C-A123-64828CAD81F1}"/>
              </a:ext>
            </a:extLst>
          </p:cNvPr>
          <p:cNvSpPr txBox="1">
            <a:spLocks/>
          </p:cNvSpPr>
          <p:nvPr/>
        </p:nvSpPr>
        <p:spPr>
          <a:xfrm>
            <a:off x="3558068" y="2722791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08</a:t>
            </a:r>
          </a:p>
        </p:txBody>
      </p:sp>
      <p:sp>
        <p:nvSpPr>
          <p:cNvPr id="25" name="Google Shape;193;p34">
            <a:extLst>
              <a:ext uri="{FF2B5EF4-FFF2-40B4-BE49-F238E27FC236}">
                <a16:creationId xmlns:a16="http://schemas.microsoft.com/office/drawing/2014/main" id="{581F9B98-60DD-4F36-A7B0-51D337E00563}"/>
              </a:ext>
            </a:extLst>
          </p:cNvPr>
          <p:cNvSpPr/>
          <p:nvPr/>
        </p:nvSpPr>
        <p:spPr>
          <a:xfrm>
            <a:off x="611758" y="3349035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96;p34">
            <a:extLst>
              <a:ext uri="{FF2B5EF4-FFF2-40B4-BE49-F238E27FC236}">
                <a16:creationId xmlns:a16="http://schemas.microsoft.com/office/drawing/2014/main" id="{4B54D5A7-301C-4FDE-B01A-AF5AF8712D44}"/>
              </a:ext>
            </a:extLst>
          </p:cNvPr>
          <p:cNvSpPr txBox="1">
            <a:spLocks/>
          </p:cNvSpPr>
          <p:nvPr/>
        </p:nvSpPr>
        <p:spPr>
          <a:xfrm>
            <a:off x="1054241" y="3380894"/>
            <a:ext cx="1549814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Benny </a:t>
            </a:r>
            <a:r>
              <a:rPr lang="en-ID" sz="1600" dirty="0" err="1">
                <a:solidFill>
                  <a:schemeClr val="tx1"/>
                </a:solidFill>
              </a:rPr>
              <a:t>Timbul</a:t>
            </a:r>
            <a:r>
              <a:rPr lang="en-ID" sz="1600" dirty="0">
                <a:solidFill>
                  <a:schemeClr val="tx1"/>
                </a:solidFill>
              </a:rPr>
              <a:t> P, ST</a:t>
            </a:r>
          </a:p>
        </p:txBody>
      </p:sp>
      <p:sp>
        <p:nvSpPr>
          <p:cNvPr id="27" name="Google Shape;205;p34">
            <a:extLst>
              <a:ext uri="{FF2B5EF4-FFF2-40B4-BE49-F238E27FC236}">
                <a16:creationId xmlns:a16="http://schemas.microsoft.com/office/drawing/2014/main" id="{F3FC87F3-7F60-4D45-A458-A4681B8A43B8}"/>
              </a:ext>
            </a:extLst>
          </p:cNvPr>
          <p:cNvSpPr txBox="1">
            <a:spLocks/>
          </p:cNvSpPr>
          <p:nvPr/>
        </p:nvSpPr>
        <p:spPr>
          <a:xfrm>
            <a:off x="681158" y="3443685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28" name="Google Shape;193;p34">
            <a:extLst>
              <a:ext uri="{FF2B5EF4-FFF2-40B4-BE49-F238E27FC236}">
                <a16:creationId xmlns:a16="http://schemas.microsoft.com/office/drawing/2014/main" id="{FBA6202B-B389-4D90-8F40-459BF33D7AE7}"/>
              </a:ext>
            </a:extLst>
          </p:cNvPr>
          <p:cNvSpPr/>
          <p:nvPr/>
        </p:nvSpPr>
        <p:spPr>
          <a:xfrm>
            <a:off x="624722" y="4015025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96;p34">
            <a:extLst>
              <a:ext uri="{FF2B5EF4-FFF2-40B4-BE49-F238E27FC236}">
                <a16:creationId xmlns:a16="http://schemas.microsoft.com/office/drawing/2014/main" id="{25CDC07E-244E-4508-9702-365DB93E1613}"/>
              </a:ext>
            </a:extLst>
          </p:cNvPr>
          <p:cNvSpPr txBox="1">
            <a:spLocks/>
          </p:cNvSpPr>
          <p:nvPr/>
        </p:nvSpPr>
        <p:spPr>
          <a:xfrm>
            <a:off x="1086698" y="4072640"/>
            <a:ext cx="2196926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tx1"/>
                </a:solidFill>
              </a:rPr>
              <a:t>Roberto </a:t>
            </a:r>
            <a:r>
              <a:rPr lang="en-ID" sz="1600" dirty="0" err="1">
                <a:solidFill>
                  <a:schemeClr val="tx1"/>
                </a:solidFill>
              </a:rPr>
              <a:t>Pardede</a:t>
            </a:r>
            <a:r>
              <a:rPr lang="en-ID" sz="1600" dirty="0">
                <a:solidFill>
                  <a:schemeClr val="tx1"/>
                </a:solidFill>
              </a:rPr>
              <a:t>, se, </a:t>
            </a:r>
            <a:r>
              <a:rPr lang="en-ID" sz="1600" dirty="0" err="1">
                <a:solidFill>
                  <a:schemeClr val="tx1"/>
                </a:solidFill>
              </a:rPr>
              <a:t>mh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cca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30" name="Google Shape;205;p34">
            <a:extLst>
              <a:ext uri="{FF2B5EF4-FFF2-40B4-BE49-F238E27FC236}">
                <a16:creationId xmlns:a16="http://schemas.microsoft.com/office/drawing/2014/main" id="{F3008B85-831D-4642-9773-841DEC85CDDB}"/>
              </a:ext>
            </a:extLst>
          </p:cNvPr>
          <p:cNvSpPr txBox="1">
            <a:spLocks/>
          </p:cNvSpPr>
          <p:nvPr/>
        </p:nvSpPr>
        <p:spPr>
          <a:xfrm>
            <a:off x="694122" y="4109675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05</a:t>
            </a:r>
          </a:p>
        </p:txBody>
      </p:sp>
      <p:sp>
        <p:nvSpPr>
          <p:cNvPr id="31" name="Google Shape;193;p34">
            <a:extLst>
              <a:ext uri="{FF2B5EF4-FFF2-40B4-BE49-F238E27FC236}">
                <a16:creationId xmlns:a16="http://schemas.microsoft.com/office/drawing/2014/main" id="{87D009DA-3596-4C48-9B4D-CBA6447D9FEC}"/>
              </a:ext>
            </a:extLst>
          </p:cNvPr>
          <p:cNvSpPr/>
          <p:nvPr/>
        </p:nvSpPr>
        <p:spPr>
          <a:xfrm>
            <a:off x="3500388" y="3311501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96;p34">
            <a:extLst>
              <a:ext uri="{FF2B5EF4-FFF2-40B4-BE49-F238E27FC236}">
                <a16:creationId xmlns:a16="http://schemas.microsoft.com/office/drawing/2014/main" id="{DF5B23A2-A10B-45D3-B342-1233D47D5B03}"/>
              </a:ext>
            </a:extLst>
          </p:cNvPr>
          <p:cNvSpPr txBox="1">
            <a:spLocks/>
          </p:cNvSpPr>
          <p:nvPr/>
        </p:nvSpPr>
        <p:spPr>
          <a:xfrm>
            <a:off x="3738647" y="3356597"/>
            <a:ext cx="1862063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 err="1">
                <a:solidFill>
                  <a:schemeClr val="tx1"/>
                </a:solidFill>
              </a:rPr>
              <a:t>Ainus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syifa</a:t>
            </a:r>
            <a:r>
              <a:rPr lang="en-ID" sz="1600" dirty="0">
                <a:solidFill>
                  <a:schemeClr val="tx1"/>
                </a:solidFill>
              </a:rPr>
              <a:t>, s.pt.</a:t>
            </a:r>
          </a:p>
        </p:txBody>
      </p:sp>
      <p:sp>
        <p:nvSpPr>
          <p:cNvPr id="33" name="Google Shape;205;p34">
            <a:extLst>
              <a:ext uri="{FF2B5EF4-FFF2-40B4-BE49-F238E27FC236}">
                <a16:creationId xmlns:a16="http://schemas.microsoft.com/office/drawing/2014/main" id="{0A1A2B96-5376-44CA-8D9D-18F3268FFE4D}"/>
              </a:ext>
            </a:extLst>
          </p:cNvPr>
          <p:cNvSpPr txBox="1">
            <a:spLocks/>
          </p:cNvSpPr>
          <p:nvPr/>
        </p:nvSpPr>
        <p:spPr>
          <a:xfrm>
            <a:off x="3569788" y="3406151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09</a:t>
            </a:r>
          </a:p>
        </p:txBody>
      </p:sp>
      <p:sp>
        <p:nvSpPr>
          <p:cNvPr id="34" name="Google Shape;193;p34">
            <a:extLst>
              <a:ext uri="{FF2B5EF4-FFF2-40B4-BE49-F238E27FC236}">
                <a16:creationId xmlns:a16="http://schemas.microsoft.com/office/drawing/2014/main" id="{573A5552-6220-485A-9885-37A9EEC677BE}"/>
              </a:ext>
            </a:extLst>
          </p:cNvPr>
          <p:cNvSpPr/>
          <p:nvPr/>
        </p:nvSpPr>
        <p:spPr>
          <a:xfrm>
            <a:off x="3502689" y="3984780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96;p34">
            <a:extLst>
              <a:ext uri="{FF2B5EF4-FFF2-40B4-BE49-F238E27FC236}">
                <a16:creationId xmlns:a16="http://schemas.microsoft.com/office/drawing/2014/main" id="{3A988D0E-987C-466A-9C5F-DB6CD5D4795F}"/>
              </a:ext>
            </a:extLst>
          </p:cNvPr>
          <p:cNvSpPr txBox="1">
            <a:spLocks/>
          </p:cNvSpPr>
          <p:nvPr/>
        </p:nvSpPr>
        <p:spPr>
          <a:xfrm>
            <a:off x="3997066" y="4030241"/>
            <a:ext cx="1862063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Ir. Aries </a:t>
            </a:r>
            <a:r>
              <a:rPr lang="en-ID" sz="1600" dirty="0" err="1">
                <a:solidFill>
                  <a:schemeClr val="tx1"/>
                </a:solidFill>
              </a:rPr>
              <a:t>Rasprinarto</a:t>
            </a:r>
            <a:r>
              <a:rPr lang="en-ID" sz="1600" dirty="0">
                <a:solidFill>
                  <a:schemeClr val="tx1"/>
                </a:solidFill>
              </a:rPr>
              <a:t>, ST</a:t>
            </a:r>
          </a:p>
        </p:txBody>
      </p:sp>
      <p:sp>
        <p:nvSpPr>
          <p:cNvPr id="36" name="Google Shape;205;p34">
            <a:extLst>
              <a:ext uri="{FF2B5EF4-FFF2-40B4-BE49-F238E27FC236}">
                <a16:creationId xmlns:a16="http://schemas.microsoft.com/office/drawing/2014/main" id="{773C1737-9D9B-4DEC-A2AA-E49043489916}"/>
              </a:ext>
            </a:extLst>
          </p:cNvPr>
          <p:cNvSpPr txBox="1">
            <a:spLocks/>
          </p:cNvSpPr>
          <p:nvPr/>
        </p:nvSpPr>
        <p:spPr>
          <a:xfrm>
            <a:off x="3572089" y="4079430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10</a:t>
            </a:r>
          </a:p>
        </p:txBody>
      </p:sp>
      <p:sp>
        <p:nvSpPr>
          <p:cNvPr id="37" name="Google Shape;193;p34">
            <a:extLst>
              <a:ext uri="{FF2B5EF4-FFF2-40B4-BE49-F238E27FC236}">
                <a16:creationId xmlns:a16="http://schemas.microsoft.com/office/drawing/2014/main" id="{221E2AF6-26A7-4B08-AA6F-18D68934688B}"/>
              </a:ext>
            </a:extLst>
          </p:cNvPr>
          <p:cNvSpPr/>
          <p:nvPr/>
        </p:nvSpPr>
        <p:spPr>
          <a:xfrm>
            <a:off x="6127428" y="3281015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96;p34">
            <a:extLst>
              <a:ext uri="{FF2B5EF4-FFF2-40B4-BE49-F238E27FC236}">
                <a16:creationId xmlns:a16="http://schemas.microsoft.com/office/drawing/2014/main" id="{D3452920-FF5E-490D-B679-839AC802BD45}"/>
              </a:ext>
            </a:extLst>
          </p:cNvPr>
          <p:cNvSpPr txBox="1">
            <a:spLocks/>
          </p:cNvSpPr>
          <p:nvPr/>
        </p:nvSpPr>
        <p:spPr>
          <a:xfrm>
            <a:off x="6445672" y="3332821"/>
            <a:ext cx="1862063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1600" dirty="0">
                <a:solidFill>
                  <a:schemeClr val="tx1"/>
                </a:solidFill>
              </a:rPr>
              <a:t>Ir. </a:t>
            </a:r>
            <a:r>
              <a:rPr lang="en-ID" sz="1600" dirty="0" err="1">
                <a:solidFill>
                  <a:schemeClr val="tx1"/>
                </a:solidFill>
              </a:rPr>
              <a:t>Heru</a:t>
            </a:r>
            <a:r>
              <a:rPr lang="en-ID" sz="1600" dirty="0">
                <a:solidFill>
                  <a:schemeClr val="tx1"/>
                </a:solidFill>
              </a:rPr>
              <a:t> B. </a:t>
            </a:r>
            <a:r>
              <a:rPr lang="en-ID" sz="1600" dirty="0" err="1">
                <a:solidFill>
                  <a:schemeClr val="tx1"/>
                </a:solidFill>
              </a:rPr>
              <a:t>Saputro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39" name="Google Shape;205;p34">
            <a:extLst>
              <a:ext uri="{FF2B5EF4-FFF2-40B4-BE49-F238E27FC236}">
                <a16:creationId xmlns:a16="http://schemas.microsoft.com/office/drawing/2014/main" id="{F1287CC0-088B-41D7-948A-3092516248C5}"/>
              </a:ext>
            </a:extLst>
          </p:cNvPr>
          <p:cNvSpPr txBox="1">
            <a:spLocks/>
          </p:cNvSpPr>
          <p:nvPr/>
        </p:nvSpPr>
        <p:spPr>
          <a:xfrm>
            <a:off x="6196828" y="3375665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12</a:t>
            </a:r>
          </a:p>
        </p:txBody>
      </p:sp>
      <p:sp>
        <p:nvSpPr>
          <p:cNvPr id="40" name="Google Shape;193;p34">
            <a:extLst>
              <a:ext uri="{FF2B5EF4-FFF2-40B4-BE49-F238E27FC236}">
                <a16:creationId xmlns:a16="http://schemas.microsoft.com/office/drawing/2014/main" id="{06A692B8-0F25-44F4-9CE1-3BE025E3607D}"/>
              </a:ext>
            </a:extLst>
          </p:cNvPr>
          <p:cNvSpPr/>
          <p:nvPr/>
        </p:nvSpPr>
        <p:spPr>
          <a:xfrm>
            <a:off x="6120754" y="2601258"/>
            <a:ext cx="536722" cy="53672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96;p34">
            <a:extLst>
              <a:ext uri="{FF2B5EF4-FFF2-40B4-BE49-F238E27FC236}">
                <a16:creationId xmlns:a16="http://schemas.microsoft.com/office/drawing/2014/main" id="{69ED2310-AE33-40C1-97FE-9F3A042EDE0D}"/>
              </a:ext>
            </a:extLst>
          </p:cNvPr>
          <p:cNvSpPr txBox="1">
            <a:spLocks/>
          </p:cNvSpPr>
          <p:nvPr/>
        </p:nvSpPr>
        <p:spPr>
          <a:xfrm>
            <a:off x="6594582" y="2642699"/>
            <a:ext cx="2203674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it-IT" sz="1600" dirty="0">
                <a:solidFill>
                  <a:schemeClr val="tx1"/>
                </a:solidFill>
              </a:rPr>
              <a:t>Titi Agustina, SE. Cmt. CPHRM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42" name="Google Shape;205;p34">
            <a:extLst>
              <a:ext uri="{FF2B5EF4-FFF2-40B4-BE49-F238E27FC236}">
                <a16:creationId xmlns:a16="http://schemas.microsoft.com/office/drawing/2014/main" id="{0DCD44FE-C883-41F2-ADB3-D4BE8436B34C}"/>
              </a:ext>
            </a:extLst>
          </p:cNvPr>
          <p:cNvSpPr txBox="1">
            <a:spLocks/>
          </p:cNvSpPr>
          <p:nvPr/>
        </p:nvSpPr>
        <p:spPr>
          <a:xfrm>
            <a:off x="6190154" y="2695908"/>
            <a:ext cx="419592" cy="3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>
                <a:solidFill>
                  <a:schemeClr val="lt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7408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>
            <a:spLocks noGrp="1"/>
          </p:cNvSpPr>
          <p:nvPr>
            <p:ph type="title"/>
          </p:nvPr>
        </p:nvSpPr>
        <p:spPr>
          <a:xfrm>
            <a:off x="620781" y="1101315"/>
            <a:ext cx="61442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Bass training center &amp; consultant </a:t>
            </a:r>
            <a:r>
              <a:rPr lang="en-US" sz="3200" dirty="0" err="1"/>
              <a:t>terafiliasi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2 </a:t>
            </a:r>
            <a:r>
              <a:rPr lang="en-US" sz="3200" dirty="0" err="1"/>
              <a:t>lembaga</a:t>
            </a:r>
            <a:r>
              <a:rPr lang="en-US" sz="3200" dirty="0"/>
              <a:t> </a:t>
            </a:r>
            <a:r>
              <a:rPr lang="en-US" sz="3200" dirty="0" err="1"/>
              <a:t>sertifikasi</a:t>
            </a:r>
            <a:r>
              <a:rPr lang="en-US" sz="3200" dirty="0"/>
              <a:t> </a:t>
            </a:r>
            <a:r>
              <a:rPr lang="en-US" sz="3200" dirty="0" err="1"/>
              <a:t>profesi</a:t>
            </a:r>
            <a:r>
              <a:rPr lang="en-US" sz="3200" dirty="0"/>
              <a:t> </a:t>
            </a:r>
            <a:r>
              <a:rPr lang="en-US" sz="3200" dirty="0" err="1"/>
              <a:t>berlisensi</a:t>
            </a:r>
            <a:r>
              <a:rPr lang="en-US" sz="3200" dirty="0"/>
              <a:t> </a:t>
            </a:r>
            <a:r>
              <a:rPr lang="en-US" sz="3200" dirty="0" err="1"/>
              <a:t>bnsp</a:t>
            </a:r>
            <a:r>
              <a:rPr lang="en-US" sz="3200" dirty="0"/>
              <a:t> </a:t>
            </a:r>
            <a:r>
              <a:rPr lang="en-US" sz="3200" dirty="0" err="1"/>
              <a:t>yaitu</a:t>
            </a:r>
            <a:r>
              <a:rPr lang="en-US" sz="3200" dirty="0"/>
              <a:t>:</a:t>
            </a:r>
            <a:endParaRPr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58F40-6567-4ACD-BAE3-087BE5B5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79" y="2364060"/>
            <a:ext cx="4087348" cy="892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E734D8-FB4F-47F9-887B-D970897BD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389" y="2261214"/>
            <a:ext cx="3594630" cy="10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8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>
            <a:spLocks noGrp="1"/>
          </p:cNvSpPr>
          <p:nvPr>
            <p:ph type="title"/>
          </p:nvPr>
        </p:nvSpPr>
        <p:spPr>
          <a:xfrm>
            <a:off x="4910284" y="2291486"/>
            <a:ext cx="44364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600" dirty="0"/>
              <a:t>R</a:t>
            </a:r>
            <a:r>
              <a:rPr lang="en" sz="6600" dirty="0"/>
              <a:t>ekanan kami</a:t>
            </a:r>
            <a:endParaRPr sz="66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D86BDC-63B9-4EE7-ADE4-D84D6FC72F0C}"/>
              </a:ext>
            </a:extLst>
          </p:cNvPr>
          <p:cNvGrpSpPr/>
          <p:nvPr/>
        </p:nvGrpSpPr>
        <p:grpSpPr>
          <a:xfrm>
            <a:off x="0" y="292648"/>
            <a:ext cx="4741974" cy="3997675"/>
            <a:chOff x="0" y="292041"/>
            <a:chExt cx="4741974" cy="39976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F6C107-EBE6-4BDD-98EB-7245664D0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52468"/>
              <a:ext cx="1341565" cy="806190"/>
            </a:xfrm>
            <a:prstGeom prst="rect">
              <a:avLst/>
            </a:prstGeom>
          </p:spPr>
        </p:pic>
        <p:pic>
          <p:nvPicPr>
            <p:cNvPr id="2060" name="Picture 12" descr="0044-logo-ahm | TMLEnergy">
              <a:extLst>
                <a:ext uri="{FF2B5EF4-FFF2-40B4-BE49-F238E27FC236}">
                  <a16:creationId xmlns:a16="http://schemas.microsoft.com/office/drawing/2014/main" id="{3192BDDB-C7A4-45FE-B950-3CB483DE1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6291" y="292041"/>
              <a:ext cx="975683" cy="975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nfomedia Solusi Humanika – Human Capital Services">
              <a:extLst>
                <a:ext uri="{FF2B5EF4-FFF2-40B4-BE49-F238E27FC236}">
                  <a16:creationId xmlns:a16="http://schemas.microsoft.com/office/drawing/2014/main" id="{764A4434-5B5F-4DB2-8941-7CE79E9DD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6478" y="2776547"/>
              <a:ext cx="452220" cy="458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Berau Coal Energy | Welcome | Better Energy, Brighter Future">
              <a:extLst>
                <a:ext uri="{FF2B5EF4-FFF2-40B4-BE49-F238E27FC236}">
                  <a16:creationId xmlns:a16="http://schemas.microsoft.com/office/drawing/2014/main" id="{73280122-884F-4766-9363-74B4E63EE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575" y="2711226"/>
              <a:ext cx="975683" cy="523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8651482-7664-4455-A860-003A5EB6C8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669" y="635707"/>
              <a:ext cx="436706" cy="283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Petrosea - Integrated Mining Solutions &amp; Engineering Capabilities">
              <a:extLst>
                <a:ext uri="{FF2B5EF4-FFF2-40B4-BE49-F238E27FC236}">
                  <a16:creationId xmlns:a16="http://schemas.microsoft.com/office/drawing/2014/main" id="{1519ED4F-EA86-43D6-BB1A-F25E1DCE4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5906" y="657492"/>
              <a:ext cx="1023568" cy="30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iMining | Indonesian Mining Portal">
              <a:extLst>
                <a:ext uri="{FF2B5EF4-FFF2-40B4-BE49-F238E27FC236}">
                  <a16:creationId xmlns:a16="http://schemas.microsoft.com/office/drawing/2014/main" id="{11FCFAC0-51D7-459C-ACFC-E54DF103A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52" y="1013486"/>
              <a:ext cx="571374" cy="571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DAF923C6-A330-4CE8-876D-2DE0211FF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813" y="1164062"/>
              <a:ext cx="925004" cy="207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3293A69B-53D4-4585-8D02-C6C59520F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923" y="989198"/>
              <a:ext cx="417068" cy="571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sampoerna university - Departemen Matematika">
              <a:extLst>
                <a:ext uri="{FF2B5EF4-FFF2-40B4-BE49-F238E27FC236}">
                  <a16:creationId xmlns:a16="http://schemas.microsoft.com/office/drawing/2014/main" id="{5029D14D-F67D-4D77-A838-B79A9C807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1091468"/>
              <a:ext cx="1023568" cy="410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PT Sanggar Sarana Baja | ABM Investama | Empowering Energy">
              <a:extLst>
                <a:ext uri="{FF2B5EF4-FFF2-40B4-BE49-F238E27FC236}">
                  <a16:creationId xmlns:a16="http://schemas.microsoft.com/office/drawing/2014/main" id="{0F25FDF1-54BD-4CAF-97DC-6C6AF0605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374" y="926052"/>
              <a:ext cx="908383" cy="74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>
              <a:extLst>
                <a:ext uri="{FF2B5EF4-FFF2-40B4-BE49-F238E27FC236}">
                  <a16:creationId xmlns:a16="http://schemas.microsoft.com/office/drawing/2014/main" id="{4E0D391C-C386-4D74-A852-1B7453693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249" y="1550417"/>
              <a:ext cx="424783" cy="521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0" name="Picture 32" descr="Infomedia – Your Digital CX Partner">
              <a:extLst>
                <a:ext uri="{FF2B5EF4-FFF2-40B4-BE49-F238E27FC236}">
                  <a16:creationId xmlns:a16="http://schemas.microsoft.com/office/drawing/2014/main" id="{E22AD6BC-B57A-4FDA-B95A-F6F5079EB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268" y="1595052"/>
              <a:ext cx="864702" cy="451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34" descr="feedback - SSI">
              <a:extLst>
                <a:ext uri="{FF2B5EF4-FFF2-40B4-BE49-F238E27FC236}">
                  <a16:creationId xmlns:a16="http://schemas.microsoft.com/office/drawing/2014/main" id="{76DBB826-205A-40BD-BBE7-FC27DE40C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122" y="1595052"/>
              <a:ext cx="650631" cy="521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4" name="Picture 36" descr="Bank Banten Akan Rights Issue Rp 23 Miliar, Catat Jadwal Lengkapnya -  Bisnis Tempo.co">
              <a:extLst>
                <a:ext uri="{FF2B5EF4-FFF2-40B4-BE49-F238E27FC236}">
                  <a16:creationId xmlns:a16="http://schemas.microsoft.com/office/drawing/2014/main" id="{AFF25D04-0288-45A9-9DF8-522E0E027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293" y="1621036"/>
              <a:ext cx="860827" cy="48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Picture 38" descr="PT. Sapta Indra Sejati (SIS) Buka Lowongan, Buruan Daftar – IKA UM">
              <a:extLst>
                <a:ext uri="{FF2B5EF4-FFF2-40B4-BE49-F238E27FC236}">
                  <a16:creationId xmlns:a16="http://schemas.microsoft.com/office/drawing/2014/main" id="{6D62A058-5AC3-4E6F-98F6-084E43560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260" y="2133186"/>
              <a:ext cx="809043" cy="500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0" name="Picture 42" descr="Badan Diklat DIY | Facebook">
              <a:extLst>
                <a:ext uri="{FF2B5EF4-FFF2-40B4-BE49-F238E27FC236}">
                  <a16:creationId xmlns:a16="http://schemas.microsoft.com/office/drawing/2014/main" id="{A0C6AF5C-AF57-468A-9BBA-D7EF2F613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2920" y="2106987"/>
              <a:ext cx="433440" cy="553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2" name="Picture 44" descr="PALYJA Selesaikan Pekerjaan Teknis, Pasokan Air Bersih Kembali Normal  Bertahap - poskota.co.id">
              <a:extLst>
                <a:ext uri="{FF2B5EF4-FFF2-40B4-BE49-F238E27FC236}">
                  <a16:creationId xmlns:a16="http://schemas.microsoft.com/office/drawing/2014/main" id="{E81C366F-46E8-4AAF-BDA8-07FD0980D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506" y="2112845"/>
              <a:ext cx="1002225" cy="57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4" name="Picture 46" descr="Elnusa - Wikipedia bahasa Indonesia, ensiklopedia bebas">
              <a:extLst>
                <a:ext uri="{FF2B5EF4-FFF2-40B4-BE49-F238E27FC236}">
                  <a16:creationId xmlns:a16="http://schemas.microsoft.com/office/drawing/2014/main" id="{37220D41-2DF8-416D-A721-9A365914F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4280" y="2231934"/>
              <a:ext cx="907687" cy="303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6" name="Picture 48" descr="PDDikti - Pangkalan Data Pendidikan Tinggi">
              <a:extLst>
                <a:ext uri="{FF2B5EF4-FFF2-40B4-BE49-F238E27FC236}">
                  <a16:creationId xmlns:a16="http://schemas.microsoft.com/office/drawing/2014/main" id="{8700436A-D6ED-4B30-A6D7-4F36D45FA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397" y="2132460"/>
              <a:ext cx="533470" cy="533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0" name="Picture 52" descr="Logo UNP (Universitas Negeri Padang) PNG - rekreartive">
              <a:extLst>
                <a:ext uri="{FF2B5EF4-FFF2-40B4-BE49-F238E27FC236}">
                  <a16:creationId xmlns:a16="http://schemas.microsoft.com/office/drawing/2014/main" id="{ABA2D8F6-841D-4CEA-8F89-EE7EB8741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21" y="2697640"/>
              <a:ext cx="589036" cy="58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2" name="Picture 54" descr="PNB | Politeknik Negeri Bali - Official Site">
              <a:extLst>
                <a:ext uri="{FF2B5EF4-FFF2-40B4-BE49-F238E27FC236}">
                  <a16:creationId xmlns:a16="http://schemas.microsoft.com/office/drawing/2014/main" id="{A327672A-15FD-4DB3-B04D-E3A9E094D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730" y="2750658"/>
              <a:ext cx="509819" cy="481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658F40-6567-4ACD-BAE3-087BE5B5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90466" y="713525"/>
              <a:ext cx="818122" cy="1659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E734D8-FB4F-47F9-887B-D970897BD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864892" y="2901540"/>
              <a:ext cx="811517" cy="24783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E41FAA-C923-421B-9E57-4D3DDC57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831456" y="607027"/>
              <a:ext cx="1060324" cy="366621"/>
            </a:xfrm>
            <a:prstGeom prst="rect">
              <a:avLst/>
            </a:prstGeom>
          </p:spPr>
        </p:pic>
        <p:pic>
          <p:nvPicPr>
            <p:cNvPr id="2108" name="Picture 60" descr="PT OTO Multiartha | LinkedIn">
              <a:extLst>
                <a:ext uri="{FF2B5EF4-FFF2-40B4-BE49-F238E27FC236}">
                  <a16:creationId xmlns:a16="http://schemas.microsoft.com/office/drawing/2014/main" id="{F9CC1424-245B-4B86-BDE3-84F86BD43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396" y="3286676"/>
              <a:ext cx="531330" cy="531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0" name="Picture 62" descr="Kurnia Ciptamoda Gemilang">
              <a:extLst>
                <a:ext uri="{FF2B5EF4-FFF2-40B4-BE49-F238E27FC236}">
                  <a16:creationId xmlns:a16="http://schemas.microsoft.com/office/drawing/2014/main" id="{F5D277E2-672B-4F0B-9CED-0BD515A2F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220" y="3405400"/>
              <a:ext cx="842833" cy="2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2" name="Picture 64" descr="PT Indonesia Morowali Industrial Park - ecc.co.id">
              <a:extLst>
                <a:ext uri="{FF2B5EF4-FFF2-40B4-BE49-F238E27FC236}">
                  <a16:creationId xmlns:a16="http://schemas.microsoft.com/office/drawing/2014/main" id="{927A43CB-6183-451F-9A95-704ECC558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161" y="3286676"/>
              <a:ext cx="516853" cy="516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4" name="Picture 66" descr="Contact Us - PT. Powerindo Nine Star - Training Development">
              <a:extLst>
                <a:ext uri="{FF2B5EF4-FFF2-40B4-BE49-F238E27FC236}">
                  <a16:creationId xmlns:a16="http://schemas.microsoft.com/office/drawing/2014/main" id="{375D26EB-3B57-4E2B-8136-EF60A4215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4436" y="3429986"/>
              <a:ext cx="792332" cy="198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6" name="Picture 68" descr="Untirta Logo Transparan | UNTIRTA | Sultan Ageng Tirtayasa University">
              <a:extLst>
                <a:ext uri="{FF2B5EF4-FFF2-40B4-BE49-F238E27FC236}">
                  <a16:creationId xmlns:a16="http://schemas.microsoft.com/office/drawing/2014/main" id="{B5424D61-6C6E-49F7-892B-8964946F4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2887" y="3286676"/>
              <a:ext cx="382494" cy="377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8" name="Picture 70" descr="Logo Universitas Pelita Bangsa Format PNG - laluahmad.com">
              <a:extLst>
                <a:ext uri="{FF2B5EF4-FFF2-40B4-BE49-F238E27FC236}">
                  <a16:creationId xmlns:a16="http://schemas.microsoft.com/office/drawing/2014/main" id="{38D6E13A-7105-42DF-90C4-D8F36B8A4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414" y="3870761"/>
              <a:ext cx="558606" cy="418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0" name="Picture 72" descr="PT. Gunung Bara Utama |">
              <a:extLst>
                <a:ext uri="{FF2B5EF4-FFF2-40B4-BE49-F238E27FC236}">
                  <a16:creationId xmlns:a16="http://schemas.microsoft.com/office/drawing/2014/main" id="{57726B5A-07D6-4150-B495-13300D958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007" y="4111536"/>
              <a:ext cx="909261" cy="150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2" name="Picture 74" descr="Pengembangan Kualitas SDM Indonesia dengan Sertifikasi Profesi – LSP MSDM  Universal">
              <a:extLst>
                <a:ext uri="{FF2B5EF4-FFF2-40B4-BE49-F238E27FC236}">
                  <a16:creationId xmlns:a16="http://schemas.microsoft.com/office/drawing/2014/main" id="{4EDD8D96-2486-4162-8BF3-B5A57E6F8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8332" y="4045819"/>
              <a:ext cx="502682" cy="17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4" name="Picture 76" descr="Profil Pt. Yureka Edukasi Cipta &amp; Info Karir 2022 | Glints">
              <a:extLst>
                <a:ext uri="{FF2B5EF4-FFF2-40B4-BE49-F238E27FC236}">
                  <a16:creationId xmlns:a16="http://schemas.microsoft.com/office/drawing/2014/main" id="{09DC2EBC-637B-4D17-81FF-42256786A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3834199"/>
              <a:ext cx="387845" cy="431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6" name="Picture 78" descr="LPPLearning (@LearningLpp) / Twitter">
              <a:extLst>
                <a:ext uri="{FF2B5EF4-FFF2-40B4-BE49-F238E27FC236}">
                  <a16:creationId xmlns:a16="http://schemas.microsoft.com/office/drawing/2014/main" id="{044E23CF-A7BB-4EBE-8475-686AF4D83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7665" y="3753683"/>
              <a:ext cx="492933" cy="492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3501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1"/>
          <p:cNvSpPr/>
          <p:nvPr/>
        </p:nvSpPr>
        <p:spPr>
          <a:xfrm rot="5400000">
            <a:off x="4320700" y="283350"/>
            <a:ext cx="547500" cy="918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4643466" y="3136870"/>
            <a:ext cx="4500534" cy="14673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1"/>
          <p:cNvSpPr txBox="1">
            <a:spLocks noGrp="1"/>
          </p:cNvSpPr>
          <p:nvPr>
            <p:ph type="title"/>
          </p:nvPr>
        </p:nvSpPr>
        <p:spPr>
          <a:xfrm>
            <a:off x="495177" y="3591392"/>
            <a:ext cx="9189000" cy="915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>
                <a:solidFill>
                  <a:schemeClr val="dk1"/>
                </a:solidFill>
              </a:rPr>
              <a:t>D</a:t>
            </a:r>
            <a:r>
              <a:rPr lang="en" sz="4000" dirty="0">
                <a:solidFill>
                  <a:schemeClr val="dk1"/>
                </a:solidFill>
              </a:rPr>
              <a:t>okumentasi pelatihan offline (tatap muka)</a:t>
            </a:r>
            <a:endParaRPr sz="4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2873E-421A-4C54-BE6A-FFF7ED759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2" y="73126"/>
            <a:ext cx="2447952" cy="1101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764612-E8F3-4986-9BA5-2C81E1B73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693" y="73126"/>
            <a:ext cx="2447952" cy="1101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BCED5-5689-4DAD-A1C4-C719E3279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340" y="73126"/>
            <a:ext cx="2447952" cy="1101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C62E-709C-46C5-BD73-0250A194A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2" y="1227106"/>
            <a:ext cx="2444556" cy="1101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E1AFE-18A9-4581-993F-93E85CBF0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031" y="1227106"/>
            <a:ext cx="2447952" cy="1101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3801D-10D1-47B4-A7AF-C7D9CA91D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1340" y="1227106"/>
            <a:ext cx="2447952" cy="11015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817D6A-EA95-4431-ADE8-AE678101FA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489"/>
          <a:stretch/>
        </p:blipFill>
        <p:spPr>
          <a:xfrm>
            <a:off x="5089677" y="2377336"/>
            <a:ext cx="2451347" cy="1105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2C8314-5BC2-48B1-8153-5E788113CE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9635" y="2383380"/>
            <a:ext cx="2451347" cy="11015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9D37D-734B-43ED-83F3-9D737F3344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73" y="2381086"/>
            <a:ext cx="2444556" cy="110157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/>
          <p:nvPr/>
        </p:nvSpPr>
        <p:spPr>
          <a:xfrm>
            <a:off x="8430900" y="25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1"/>
          <p:cNvSpPr/>
          <p:nvPr/>
        </p:nvSpPr>
        <p:spPr>
          <a:xfrm rot="5400000">
            <a:off x="4320700" y="283350"/>
            <a:ext cx="547500" cy="918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4643466" y="3136870"/>
            <a:ext cx="4500534" cy="14673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1"/>
          <p:cNvSpPr txBox="1">
            <a:spLocks noGrp="1"/>
          </p:cNvSpPr>
          <p:nvPr>
            <p:ph type="title"/>
          </p:nvPr>
        </p:nvSpPr>
        <p:spPr>
          <a:xfrm>
            <a:off x="495177" y="3591392"/>
            <a:ext cx="9189000" cy="915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>
                <a:solidFill>
                  <a:schemeClr val="dk1"/>
                </a:solidFill>
              </a:rPr>
              <a:t>D</a:t>
            </a:r>
            <a:r>
              <a:rPr lang="en" sz="4000" dirty="0">
                <a:solidFill>
                  <a:schemeClr val="dk1"/>
                </a:solidFill>
              </a:rPr>
              <a:t>okumentasi pelatihan online (via zoom)</a:t>
            </a:r>
            <a:endParaRPr sz="40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9CB57-08A1-4A58-B0BC-5EE569083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83" y="111140"/>
            <a:ext cx="2894961" cy="1809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59321-9F64-4335-A587-95ABC5818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871" y="1969327"/>
            <a:ext cx="2705046" cy="16906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5DF585-5915-4A54-B047-425A1E81D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611" y="111140"/>
            <a:ext cx="2894961" cy="18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13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56"/>
          <p:cNvGrpSpPr/>
          <p:nvPr/>
        </p:nvGrpSpPr>
        <p:grpSpPr>
          <a:xfrm>
            <a:off x="1098667" y="1579958"/>
            <a:ext cx="475641" cy="475560"/>
            <a:chOff x="1004025" y="1838949"/>
            <a:chExt cx="808500" cy="808500"/>
          </a:xfrm>
        </p:grpSpPr>
        <p:sp>
          <p:nvSpPr>
            <p:cNvPr id="700" name="Google Shape;700;p56"/>
            <p:cNvSpPr/>
            <p:nvPr/>
          </p:nvSpPr>
          <p:spPr>
            <a:xfrm>
              <a:off x="1004025" y="1838949"/>
              <a:ext cx="808500" cy="808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1105262" y="1940188"/>
              <a:ext cx="606000" cy="60599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1" name="Google Shape;711;p56"/>
          <p:cNvSpPr txBox="1">
            <a:spLocks noGrp="1"/>
          </p:cNvSpPr>
          <p:nvPr>
            <p:ph type="title"/>
          </p:nvPr>
        </p:nvSpPr>
        <p:spPr>
          <a:xfrm>
            <a:off x="998075" y="539400"/>
            <a:ext cx="4496194" cy="7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</a:rPr>
              <a:t>T</a:t>
            </a:r>
            <a:r>
              <a:rPr lang="en" dirty="0">
                <a:solidFill>
                  <a:schemeClr val="tx1"/>
                </a:solidFill>
              </a:rPr>
              <a:t>erima kasih!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12" name="Google Shape;712;p56"/>
          <p:cNvSpPr txBox="1">
            <a:spLocks noGrp="1"/>
          </p:cNvSpPr>
          <p:nvPr>
            <p:ph type="subTitle" idx="1"/>
          </p:nvPr>
        </p:nvSpPr>
        <p:spPr>
          <a:xfrm>
            <a:off x="998075" y="2809318"/>
            <a:ext cx="424137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adm.bintanganugrah@gmail.com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+62 815-8310-374/+62 878-2970-2708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basstrainingacademy.com</a:t>
            </a:r>
            <a:endParaRPr dirty="0"/>
          </a:p>
        </p:txBody>
      </p:sp>
      <p:sp>
        <p:nvSpPr>
          <p:cNvPr id="713" name="Google Shape;713;p56"/>
          <p:cNvSpPr txBox="1"/>
          <p:nvPr/>
        </p:nvSpPr>
        <p:spPr>
          <a:xfrm>
            <a:off x="998075" y="4169388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  <a:latin typeface="Chivo"/>
                <a:ea typeface="Chivo"/>
                <a:cs typeface="Chivo"/>
                <a:sym typeface="Chivo"/>
              </a:rPr>
              <a:t>Please keep this slide for attribution</a:t>
            </a:r>
            <a:endParaRPr sz="1000" b="1">
              <a:solidFill>
                <a:schemeClr val="lt2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14" name="Google Shape;714;p56"/>
          <p:cNvSpPr txBox="1">
            <a:spLocks noGrp="1"/>
          </p:cNvSpPr>
          <p:nvPr>
            <p:ph type="subTitle" idx="2"/>
          </p:nvPr>
        </p:nvSpPr>
        <p:spPr>
          <a:xfrm>
            <a:off x="998074" y="2320284"/>
            <a:ext cx="4141253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Jika ada yang ingin didiskusikan lebih lanjut, dapat menghubungi </a:t>
            </a:r>
            <a:r>
              <a:rPr lang="en" i="1" dirty="0"/>
              <a:t>contact person</a:t>
            </a:r>
            <a:r>
              <a:rPr lang="en" dirty="0"/>
              <a:t> di bawah ini:</a:t>
            </a:r>
            <a:endParaRPr dirty="0"/>
          </a:p>
        </p:txBody>
      </p:sp>
      <p:pic>
        <p:nvPicPr>
          <p:cNvPr id="715" name="Google Shape;715;p56"/>
          <p:cNvPicPr preferRelativeResize="0"/>
          <p:nvPr/>
        </p:nvPicPr>
        <p:blipFill rotWithShape="1">
          <a:blip r:embed="rId3">
            <a:alphaModFix/>
          </a:blip>
          <a:srcRect l="26980" t="1700" r="16646"/>
          <a:stretch/>
        </p:blipFill>
        <p:spPr>
          <a:xfrm>
            <a:off x="5187215" y="1"/>
            <a:ext cx="3952908" cy="4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6"/>
          <p:cNvSpPr/>
          <p:nvPr/>
        </p:nvSpPr>
        <p:spPr>
          <a:xfrm>
            <a:off x="5187215" y="0"/>
            <a:ext cx="4026730" cy="4493906"/>
          </a:xfrm>
          <a:custGeom>
            <a:avLst/>
            <a:gdLst/>
            <a:ahLst/>
            <a:cxnLst/>
            <a:rect l="l" t="t" r="r" b="b"/>
            <a:pathLst>
              <a:path w="45172" h="45149" extrusionOk="0">
                <a:moveTo>
                  <a:pt x="22575" y="5204"/>
                </a:moveTo>
                <a:cubicBezTo>
                  <a:pt x="32184" y="5204"/>
                  <a:pt x="39968" y="12965"/>
                  <a:pt x="39968" y="22574"/>
                </a:cubicBezTo>
                <a:cubicBezTo>
                  <a:pt x="39968" y="32161"/>
                  <a:pt x="32184" y="39945"/>
                  <a:pt x="22575" y="39945"/>
                </a:cubicBezTo>
                <a:cubicBezTo>
                  <a:pt x="12988" y="39945"/>
                  <a:pt x="5205" y="32161"/>
                  <a:pt x="5205" y="22574"/>
                </a:cubicBezTo>
                <a:cubicBezTo>
                  <a:pt x="5205" y="12965"/>
                  <a:pt x="12988" y="5204"/>
                  <a:pt x="22575" y="5204"/>
                </a:cubicBezTo>
                <a:close/>
                <a:moveTo>
                  <a:pt x="0" y="0"/>
                </a:moveTo>
                <a:lnTo>
                  <a:pt x="0" y="45149"/>
                </a:lnTo>
                <a:lnTo>
                  <a:pt x="45172" y="45149"/>
                </a:lnTo>
                <a:lnTo>
                  <a:pt x="4517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" name="Google Shape;717;p56"/>
          <p:cNvGrpSpPr/>
          <p:nvPr/>
        </p:nvGrpSpPr>
        <p:grpSpPr>
          <a:xfrm>
            <a:off x="1232680" y="1714638"/>
            <a:ext cx="206339" cy="206293"/>
            <a:chOff x="860977" y="2620616"/>
            <a:chExt cx="319311" cy="319290"/>
          </a:xfrm>
        </p:grpSpPr>
        <p:sp>
          <p:nvSpPr>
            <p:cNvPr id="718" name="Google Shape;718;p56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56"/>
          <p:cNvSpPr/>
          <p:nvPr/>
        </p:nvSpPr>
        <p:spPr>
          <a:xfrm>
            <a:off x="3109780" y="1720755"/>
            <a:ext cx="238110" cy="194190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1868455" y="1704884"/>
            <a:ext cx="197601" cy="225991"/>
          </a:xfrm>
          <a:custGeom>
            <a:avLst/>
            <a:gdLst/>
            <a:ahLst/>
            <a:cxnLst/>
            <a:rect l="l" t="t" r="r" b="b"/>
            <a:pathLst>
              <a:path w="182541" h="208768" extrusionOk="0">
                <a:moveTo>
                  <a:pt x="124804" y="12232"/>
                </a:moveTo>
                <a:cubicBezTo>
                  <a:pt x="127609" y="36012"/>
                  <a:pt x="146529" y="54932"/>
                  <a:pt x="170308" y="57737"/>
                </a:cubicBezTo>
                <a:lnTo>
                  <a:pt x="170308" y="78353"/>
                </a:lnTo>
                <a:cubicBezTo>
                  <a:pt x="157261" y="77276"/>
                  <a:pt x="144865" y="72710"/>
                  <a:pt x="134166" y="65011"/>
                </a:cubicBezTo>
                <a:cubicBezTo>
                  <a:pt x="133084" y="64247"/>
                  <a:pt x="131821" y="63855"/>
                  <a:pt x="130560" y="63855"/>
                </a:cubicBezTo>
                <a:cubicBezTo>
                  <a:pt x="129615" y="63855"/>
                  <a:pt x="128671" y="64075"/>
                  <a:pt x="127805" y="64522"/>
                </a:cubicBezTo>
                <a:cubicBezTo>
                  <a:pt x="125750" y="65566"/>
                  <a:pt x="124478" y="67686"/>
                  <a:pt x="124478" y="69970"/>
                </a:cubicBezTo>
                <a:lnTo>
                  <a:pt x="124478" y="140429"/>
                </a:lnTo>
                <a:cubicBezTo>
                  <a:pt x="124478" y="171352"/>
                  <a:pt x="99295" y="196535"/>
                  <a:pt x="68339" y="196535"/>
                </a:cubicBezTo>
                <a:cubicBezTo>
                  <a:pt x="37383" y="196535"/>
                  <a:pt x="12233" y="171352"/>
                  <a:pt x="12233" y="140429"/>
                </a:cubicBezTo>
                <a:cubicBezTo>
                  <a:pt x="12233" y="111527"/>
                  <a:pt x="34153" y="87682"/>
                  <a:pt x="62239" y="84616"/>
                </a:cubicBezTo>
                <a:lnTo>
                  <a:pt x="62239" y="105330"/>
                </a:lnTo>
                <a:cubicBezTo>
                  <a:pt x="45505" y="108265"/>
                  <a:pt x="32751" y="122879"/>
                  <a:pt x="32751" y="140429"/>
                </a:cubicBezTo>
                <a:cubicBezTo>
                  <a:pt x="32751" y="160033"/>
                  <a:pt x="48702" y="176017"/>
                  <a:pt x="68339" y="176017"/>
                </a:cubicBezTo>
                <a:cubicBezTo>
                  <a:pt x="87976" y="176017"/>
                  <a:pt x="103927" y="160033"/>
                  <a:pt x="103927" y="140429"/>
                </a:cubicBezTo>
                <a:lnTo>
                  <a:pt x="103927" y="12232"/>
                </a:lnTo>
                <a:close/>
                <a:moveTo>
                  <a:pt x="97827" y="0"/>
                </a:moveTo>
                <a:cubicBezTo>
                  <a:pt x="94435" y="0"/>
                  <a:pt x="91695" y="2740"/>
                  <a:pt x="91695" y="6133"/>
                </a:cubicBezTo>
                <a:lnTo>
                  <a:pt x="91695" y="140429"/>
                </a:lnTo>
                <a:cubicBezTo>
                  <a:pt x="91695" y="153313"/>
                  <a:pt x="81224" y="163784"/>
                  <a:pt x="68339" y="163784"/>
                </a:cubicBezTo>
                <a:cubicBezTo>
                  <a:pt x="55454" y="163784"/>
                  <a:pt x="44983" y="153313"/>
                  <a:pt x="44983" y="140429"/>
                </a:cubicBezTo>
                <a:cubicBezTo>
                  <a:pt x="44983" y="127544"/>
                  <a:pt x="55454" y="117040"/>
                  <a:pt x="68339" y="117040"/>
                </a:cubicBezTo>
                <a:cubicBezTo>
                  <a:pt x="71731" y="117040"/>
                  <a:pt x="74471" y="114300"/>
                  <a:pt x="74471" y="110940"/>
                </a:cubicBezTo>
                <a:lnTo>
                  <a:pt x="74471" y="78190"/>
                </a:lnTo>
                <a:cubicBezTo>
                  <a:pt x="74471" y="74797"/>
                  <a:pt x="71731" y="72057"/>
                  <a:pt x="68339" y="72057"/>
                </a:cubicBezTo>
                <a:cubicBezTo>
                  <a:pt x="30663" y="72057"/>
                  <a:pt x="0" y="102720"/>
                  <a:pt x="0" y="140429"/>
                </a:cubicBezTo>
                <a:cubicBezTo>
                  <a:pt x="0" y="178104"/>
                  <a:pt x="30663" y="208767"/>
                  <a:pt x="68339" y="208767"/>
                </a:cubicBezTo>
                <a:cubicBezTo>
                  <a:pt x="106047" y="208767"/>
                  <a:pt x="136710" y="178104"/>
                  <a:pt x="136710" y="140429"/>
                </a:cubicBezTo>
                <a:lnTo>
                  <a:pt x="136710" y="80963"/>
                </a:lnTo>
                <a:cubicBezTo>
                  <a:pt x="148877" y="87454"/>
                  <a:pt x="162414" y="90846"/>
                  <a:pt x="176441" y="90846"/>
                </a:cubicBezTo>
                <a:cubicBezTo>
                  <a:pt x="179801" y="90846"/>
                  <a:pt x="182541" y="88106"/>
                  <a:pt x="182541" y="84746"/>
                </a:cubicBezTo>
                <a:lnTo>
                  <a:pt x="182541" y="51963"/>
                </a:lnTo>
                <a:cubicBezTo>
                  <a:pt x="182541" y="48604"/>
                  <a:pt x="179801" y="45864"/>
                  <a:pt x="176441" y="45864"/>
                </a:cubicBezTo>
                <a:cubicBezTo>
                  <a:pt x="154520" y="45864"/>
                  <a:pt x="136710" y="28020"/>
                  <a:pt x="136710" y="6133"/>
                </a:cubicBezTo>
                <a:cubicBezTo>
                  <a:pt x="136710" y="2740"/>
                  <a:pt x="133970" y="0"/>
                  <a:pt x="1305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6"/>
          <p:cNvSpPr/>
          <p:nvPr/>
        </p:nvSpPr>
        <p:spPr>
          <a:xfrm>
            <a:off x="2479572" y="1708510"/>
            <a:ext cx="236930" cy="218704"/>
          </a:xfrm>
          <a:custGeom>
            <a:avLst/>
            <a:gdLst/>
            <a:ahLst/>
            <a:cxnLst/>
            <a:rect l="l" t="t" r="r" b="b"/>
            <a:pathLst>
              <a:path w="15222" h="14051" extrusionOk="0">
                <a:moveTo>
                  <a:pt x="7616" y="1172"/>
                </a:moveTo>
                <a:cubicBezTo>
                  <a:pt x="8529" y="1202"/>
                  <a:pt x="10613" y="1570"/>
                  <a:pt x="10613" y="4280"/>
                </a:cubicBezTo>
                <a:cubicBezTo>
                  <a:pt x="10613" y="4791"/>
                  <a:pt x="10565" y="5662"/>
                  <a:pt x="10565" y="5683"/>
                </a:cubicBezTo>
                <a:cubicBezTo>
                  <a:pt x="10565" y="6490"/>
                  <a:pt x="11186" y="6530"/>
                  <a:pt x="11312" y="6530"/>
                </a:cubicBezTo>
                <a:cubicBezTo>
                  <a:pt x="11563" y="6530"/>
                  <a:pt x="11867" y="6461"/>
                  <a:pt x="12149" y="6399"/>
                </a:cubicBezTo>
                <a:lnTo>
                  <a:pt x="12149" y="6399"/>
                </a:lnTo>
                <a:cubicBezTo>
                  <a:pt x="11697" y="6589"/>
                  <a:pt x="10875" y="6838"/>
                  <a:pt x="10875" y="7608"/>
                </a:cubicBezTo>
                <a:cubicBezTo>
                  <a:pt x="10875" y="9260"/>
                  <a:pt x="12294" y="9897"/>
                  <a:pt x="13233" y="10316"/>
                </a:cubicBezTo>
                <a:cubicBezTo>
                  <a:pt x="13419" y="10399"/>
                  <a:pt x="13661" y="10509"/>
                  <a:pt x="13838" y="10608"/>
                </a:cubicBezTo>
                <a:cubicBezTo>
                  <a:pt x="13590" y="10652"/>
                  <a:pt x="13247" y="10703"/>
                  <a:pt x="12826" y="10802"/>
                </a:cubicBezTo>
                <a:cubicBezTo>
                  <a:pt x="12446" y="10894"/>
                  <a:pt x="12149" y="11195"/>
                  <a:pt x="12067" y="11574"/>
                </a:cubicBezTo>
                <a:cubicBezTo>
                  <a:pt x="12058" y="11614"/>
                  <a:pt x="12049" y="11652"/>
                  <a:pt x="12041" y="11683"/>
                </a:cubicBezTo>
                <a:cubicBezTo>
                  <a:pt x="11837" y="11646"/>
                  <a:pt x="11549" y="11584"/>
                  <a:pt x="11156" y="11584"/>
                </a:cubicBezTo>
                <a:cubicBezTo>
                  <a:pt x="10220" y="11584"/>
                  <a:pt x="9658" y="11968"/>
                  <a:pt x="9161" y="12306"/>
                </a:cubicBezTo>
                <a:cubicBezTo>
                  <a:pt x="8711" y="12614"/>
                  <a:pt x="8322" y="12879"/>
                  <a:pt x="7611" y="12881"/>
                </a:cubicBezTo>
                <a:cubicBezTo>
                  <a:pt x="6900" y="12879"/>
                  <a:pt x="6511" y="12614"/>
                  <a:pt x="6060" y="12306"/>
                </a:cubicBezTo>
                <a:cubicBezTo>
                  <a:pt x="5563" y="11968"/>
                  <a:pt x="5000" y="11584"/>
                  <a:pt x="4064" y="11584"/>
                </a:cubicBezTo>
                <a:cubicBezTo>
                  <a:pt x="3671" y="11584"/>
                  <a:pt x="3381" y="11646"/>
                  <a:pt x="3180" y="11683"/>
                </a:cubicBezTo>
                <a:cubicBezTo>
                  <a:pt x="3171" y="11652"/>
                  <a:pt x="3164" y="11614"/>
                  <a:pt x="3155" y="11574"/>
                </a:cubicBezTo>
                <a:cubicBezTo>
                  <a:pt x="3072" y="11195"/>
                  <a:pt x="2775" y="10894"/>
                  <a:pt x="2394" y="10802"/>
                </a:cubicBezTo>
                <a:cubicBezTo>
                  <a:pt x="1973" y="10703"/>
                  <a:pt x="1630" y="10652"/>
                  <a:pt x="1384" y="10608"/>
                </a:cubicBezTo>
                <a:cubicBezTo>
                  <a:pt x="1559" y="10509"/>
                  <a:pt x="1803" y="10399"/>
                  <a:pt x="1987" y="10316"/>
                </a:cubicBezTo>
                <a:cubicBezTo>
                  <a:pt x="2927" y="9897"/>
                  <a:pt x="4347" y="9260"/>
                  <a:pt x="4347" y="7608"/>
                </a:cubicBezTo>
                <a:cubicBezTo>
                  <a:pt x="4347" y="6838"/>
                  <a:pt x="3525" y="6589"/>
                  <a:pt x="3072" y="6399"/>
                </a:cubicBezTo>
                <a:lnTo>
                  <a:pt x="3072" y="6399"/>
                </a:lnTo>
                <a:cubicBezTo>
                  <a:pt x="3355" y="6461"/>
                  <a:pt x="3657" y="6530"/>
                  <a:pt x="3910" y="6530"/>
                </a:cubicBezTo>
                <a:cubicBezTo>
                  <a:pt x="4034" y="6530"/>
                  <a:pt x="4655" y="6490"/>
                  <a:pt x="4655" y="5683"/>
                </a:cubicBezTo>
                <a:cubicBezTo>
                  <a:pt x="4655" y="5662"/>
                  <a:pt x="4609" y="4793"/>
                  <a:pt x="4609" y="4280"/>
                </a:cubicBezTo>
                <a:cubicBezTo>
                  <a:pt x="4609" y="1558"/>
                  <a:pt x="6698" y="1199"/>
                  <a:pt x="7616" y="1172"/>
                </a:cubicBezTo>
                <a:close/>
                <a:moveTo>
                  <a:pt x="7602" y="1"/>
                </a:moveTo>
                <a:cubicBezTo>
                  <a:pt x="7201" y="11"/>
                  <a:pt x="6164" y="98"/>
                  <a:pt x="5219" y="691"/>
                </a:cubicBezTo>
                <a:cubicBezTo>
                  <a:pt x="4407" y="1200"/>
                  <a:pt x="3438" y="2237"/>
                  <a:pt x="3438" y="4280"/>
                </a:cubicBezTo>
                <a:cubicBezTo>
                  <a:pt x="3438" y="4714"/>
                  <a:pt x="3454" y="5041"/>
                  <a:pt x="3466" y="5288"/>
                </a:cubicBezTo>
                <a:cubicBezTo>
                  <a:pt x="3176" y="5225"/>
                  <a:pt x="2914" y="5159"/>
                  <a:pt x="2711" y="5159"/>
                </a:cubicBezTo>
                <a:cubicBezTo>
                  <a:pt x="2005" y="5159"/>
                  <a:pt x="1492" y="5593"/>
                  <a:pt x="1492" y="6187"/>
                </a:cubicBezTo>
                <a:cubicBezTo>
                  <a:pt x="1492" y="7031"/>
                  <a:pt x="2302" y="7355"/>
                  <a:pt x="2785" y="7547"/>
                </a:cubicBezTo>
                <a:cubicBezTo>
                  <a:pt x="2907" y="7595"/>
                  <a:pt x="3077" y="7664"/>
                  <a:pt x="3173" y="7717"/>
                </a:cubicBezTo>
                <a:cubicBezTo>
                  <a:pt x="3084" y="8885"/>
                  <a:pt x="1453" y="9124"/>
                  <a:pt x="595" y="9723"/>
                </a:cubicBezTo>
                <a:cubicBezTo>
                  <a:pt x="201" y="9999"/>
                  <a:pt x="1" y="10337"/>
                  <a:pt x="1" y="10730"/>
                </a:cubicBezTo>
                <a:cubicBezTo>
                  <a:pt x="1" y="11119"/>
                  <a:pt x="194" y="11425"/>
                  <a:pt x="547" y="11590"/>
                </a:cubicBezTo>
                <a:cubicBezTo>
                  <a:pt x="892" y="11752"/>
                  <a:pt x="1340" y="11765"/>
                  <a:pt x="2032" y="11920"/>
                </a:cubicBezTo>
                <a:cubicBezTo>
                  <a:pt x="2081" y="12138"/>
                  <a:pt x="2134" y="12318"/>
                  <a:pt x="2231" y="12474"/>
                </a:cubicBezTo>
                <a:cubicBezTo>
                  <a:pt x="2428" y="12789"/>
                  <a:pt x="2691" y="12874"/>
                  <a:pt x="2981" y="12874"/>
                </a:cubicBezTo>
                <a:cubicBezTo>
                  <a:pt x="3325" y="12874"/>
                  <a:pt x="3708" y="12754"/>
                  <a:pt x="4064" y="12754"/>
                </a:cubicBezTo>
                <a:cubicBezTo>
                  <a:pt x="4639" y="12754"/>
                  <a:pt x="4975" y="12984"/>
                  <a:pt x="5400" y="13274"/>
                </a:cubicBezTo>
                <a:cubicBezTo>
                  <a:pt x="5907" y="13619"/>
                  <a:pt x="6537" y="14050"/>
                  <a:pt x="7609" y="14050"/>
                </a:cubicBezTo>
                <a:lnTo>
                  <a:pt x="7611" y="14050"/>
                </a:lnTo>
                <a:cubicBezTo>
                  <a:pt x="8683" y="14050"/>
                  <a:pt x="9315" y="13620"/>
                  <a:pt x="9821" y="13274"/>
                </a:cubicBezTo>
                <a:cubicBezTo>
                  <a:pt x="10247" y="12984"/>
                  <a:pt x="10581" y="12754"/>
                  <a:pt x="11156" y="12754"/>
                </a:cubicBezTo>
                <a:cubicBezTo>
                  <a:pt x="11621" y="12754"/>
                  <a:pt x="11881" y="12881"/>
                  <a:pt x="12228" y="12881"/>
                </a:cubicBezTo>
                <a:cubicBezTo>
                  <a:pt x="12647" y="12881"/>
                  <a:pt x="12874" y="12660"/>
                  <a:pt x="12991" y="12474"/>
                </a:cubicBezTo>
                <a:cubicBezTo>
                  <a:pt x="13088" y="12318"/>
                  <a:pt x="13139" y="12136"/>
                  <a:pt x="13189" y="11920"/>
                </a:cubicBezTo>
                <a:cubicBezTo>
                  <a:pt x="13880" y="11765"/>
                  <a:pt x="14328" y="11752"/>
                  <a:pt x="14673" y="11590"/>
                </a:cubicBezTo>
                <a:cubicBezTo>
                  <a:pt x="15027" y="11425"/>
                  <a:pt x="15221" y="11119"/>
                  <a:pt x="15221" y="10730"/>
                </a:cubicBezTo>
                <a:cubicBezTo>
                  <a:pt x="15221" y="10337"/>
                  <a:pt x="15020" y="9999"/>
                  <a:pt x="14625" y="9723"/>
                </a:cubicBezTo>
                <a:cubicBezTo>
                  <a:pt x="13769" y="9124"/>
                  <a:pt x="12136" y="8885"/>
                  <a:pt x="12048" y="7717"/>
                </a:cubicBezTo>
                <a:cubicBezTo>
                  <a:pt x="12143" y="7664"/>
                  <a:pt x="12313" y="7595"/>
                  <a:pt x="12435" y="7547"/>
                </a:cubicBezTo>
                <a:cubicBezTo>
                  <a:pt x="12918" y="7355"/>
                  <a:pt x="13728" y="7031"/>
                  <a:pt x="13728" y="6187"/>
                </a:cubicBezTo>
                <a:cubicBezTo>
                  <a:pt x="13728" y="5593"/>
                  <a:pt x="13215" y="5159"/>
                  <a:pt x="12509" y="5159"/>
                </a:cubicBezTo>
                <a:cubicBezTo>
                  <a:pt x="12306" y="5159"/>
                  <a:pt x="12044" y="5225"/>
                  <a:pt x="11754" y="5288"/>
                </a:cubicBezTo>
                <a:cubicBezTo>
                  <a:pt x="11768" y="5041"/>
                  <a:pt x="11782" y="4714"/>
                  <a:pt x="11782" y="4280"/>
                </a:cubicBezTo>
                <a:cubicBezTo>
                  <a:pt x="11782" y="2246"/>
                  <a:pt x="10822" y="1211"/>
                  <a:pt x="10017" y="700"/>
                </a:cubicBezTo>
                <a:cubicBezTo>
                  <a:pt x="9076" y="105"/>
                  <a:pt x="8037" y="13"/>
                  <a:pt x="76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6"/>
          <p:cNvSpPr/>
          <p:nvPr/>
        </p:nvSpPr>
        <p:spPr>
          <a:xfrm rot="5400000">
            <a:off x="4298250" y="542150"/>
            <a:ext cx="547500" cy="92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712;p56">
            <a:extLst>
              <a:ext uri="{FF2B5EF4-FFF2-40B4-BE49-F238E27FC236}">
                <a16:creationId xmlns:a16="http://schemas.microsoft.com/office/drawing/2014/main" id="{B319D3D1-75D6-413F-A9CE-FB43D0E8E418}"/>
              </a:ext>
            </a:extLst>
          </p:cNvPr>
          <p:cNvSpPr txBox="1">
            <a:spLocks/>
          </p:cNvSpPr>
          <p:nvPr/>
        </p:nvSpPr>
        <p:spPr>
          <a:xfrm>
            <a:off x="1647246" y="1382405"/>
            <a:ext cx="29031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6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hivo"/>
              <a:buNone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 err="1"/>
              <a:t>basstrainingcenter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F8BCFF-BDE4-4B68-B062-A8E1F736A4D6}"/>
              </a:ext>
            </a:extLst>
          </p:cNvPr>
          <p:cNvSpPr/>
          <p:nvPr/>
        </p:nvSpPr>
        <p:spPr>
          <a:xfrm>
            <a:off x="998075" y="3635598"/>
            <a:ext cx="3200156" cy="931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 rotWithShape="1">
          <a:blip r:embed="rId3">
            <a:alphaModFix/>
          </a:blip>
          <a:srcRect l="34544" t="4799" r="29386" b="4817"/>
          <a:stretch/>
        </p:blipFill>
        <p:spPr>
          <a:xfrm flipH="1">
            <a:off x="24" y="247000"/>
            <a:ext cx="2783626" cy="46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3463500" y="1532550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TENTANG KAMI</a:t>
            </a:r>
            <a:endParaRPr dirty="0"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1"/>
          </p:nvPr>
        </p:nvSpPr>
        <p:spPr>
          <a:xfrm>
            <a:off x="3463500" y="2374350"/>
            <a:ext cx="4967400" cy="12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BASS Training </a:t>
            </a:r>
            <a:r>
              <a:rPr lang="en-ID" dirty="0" err="1"/>
              <a:t>Center</a:t>
            </a:r>
            <a:r>
              <a:rPr lang="en-ID" dirty="0"/>
              <a:t> &amp; Consultant </a:t>
            </a:r>
            <a:r>
              <a:rPr lang="en-ID" dirty="0" err="1"/>
              <a:t>didirikan</a:t>
            </a:r>
            <a:r>
              <a:rPr lang="en-ID" dirty="0"/>
              <a:t> pada </a:t>
            </a:r>
            <a:r>
              <a:rPr lang="en-ID" dirty="0" err="1"/>
              <a:t>tahun</a:t>
            </a:r>
            <a:r>
              <a:rPr lang="en-ID" dirty="0"/>
              <a:t> 2016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Legalitas</a:t>
            </a:r>
            <a:r>
              <a:rPr lang="en-ID" dirty="0"/>
              <a:t> </a:t>
            </a:r>
            <a:r>
              <a:rPr lang="en-ID" dirty="0" err="1"/>
              <a:t>Akta</a:t>
            </a:r>
            <a:r>
              <a:rPr lang="en-ID" dirty="0"/>
              <a:t> </a:t>
            </a:r>
            <a:r>
              <a:rPr lang="en-ID" dirty="0" err="1"/>
              <a:t>Notaris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No. 12 </a:t>
            </a:r>
            <a:r>
              <a:rPr lang="en-ID" dirty="0" err="1"/>
              <a:t>Notaris</a:t>
            </a:r>
            <a:r>
              <a:rPr lang="en-ID" dirty="0"/>
              <a:t> </a:t>
            </a:r>
            <a:r>
              <a:rPr lang="en-ID" dirty="0" err="1"/>
              <a:t>Yusdin</a:t>
            </a:r>
            <a:r>
              <a:rPr lang="en-ID" dirty="0"/>
              <a:t> Fahim, SH., </a:t>
            </a:r>
            <a:r>
              <a:rPr lang="en-ID" dirty="0" err="1"/>
              <a:t>Izin</a:t>
            </a:r>
            <a:r>
              <a:rPr lang="en-ID" dirty="0"/>
              <a:t> LPK No.: 563/4-DPMPTSP/OL/2021, SK </a:t>
            </a:r>
            <a:r>
              <a:rPr lang="en-ID" dirty="0" err="1"/>
              <a:t>Domisili</a:t>
            </a:r>
            <a:r>
              <a:rPr lang="en-ID" dirty="0"/>
              <a:t> No.: 145.41/53-Ekbang, dan </a:t>
            </a:r>
            <a:r>
              <a:rPr lang="en-ID" dirty="0" err="1"/>
              <a:t>Pengesahan</a:t>
            </a:r>
            <a:r>
              <a:rPr lang="en-ID" dirty="0"/>
              <a:t> </a:t>
            </a:r>
            <a:r>
              <a:rPr lang="en-ID" dirty="0" err="1"/>
              <a:t>Kemenkumham</a:t>
            </a:r>
            <a:r>
              <a:rPr lang="en-ID" dirty="0"/>
              <a:t> No.: AHU-AH.01.03-0298309.  </a:t>
            </a:r>
            <a:endParaRPr dirty="0"/>
          </a:p>
        </p:txBody>
      </p:sp>
      <p:sp>
        <p:nvSpPr>
          <p:cNvPr id="218" name="Google Shape;218;p35"/>
          <p:cNvSpPr/>
          <p:nvPr/>
        </p:nvSpPr>
        <p:spPr>
          <a:xfrm rot="5400000">
            <a:off x="110787" y="1921605"/>
            <a:ext cx="2571718" cy="2793257"/>
          </a:xfrm>
          <a:custGeom>
            <a:avLst/>
            <a:gdLst/>
            <a:ahLst/>
            <a:cxnLst/>
            <a:rect l="l" t="t" r="r" b="b"/>
            <a:pathLst>
              <a:path w="47797" h="47797" extrusionOk="0">
                <a:moveTo>
                  <a:pt x="23899" y="0"/>
                </a:moveTo>
                <a:cubicBezTo>
                  <a:pt x="23899" y="12897"/>
                  <a:pt x="13445" y="23328"/>
                  <a:pt x="548" y="23328"/>
                </a:cubicBezTo>
                <a:lnTo>
                  <a:pt x="1" y="23328"/>
                </a:lnTo>
                <a:lnTo>
                  <a:pt x="1" y="47796"/>
                </a:lnTo>
                <a:lnTo>
                  <a:pt x="47797" y="47796"/>
                </a:lnTo>
                <a:lnTo>
                  <a:pt x="477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5" y="560869"/>
            <a:ext cx="5648636" cy="4236477"/>
          </a:xfrm>
          <a:prstGeom prst="rect">
            <a:avLst/>
          </a:prstGeom>
        </p:spPr>
      </p:pic>
      <p:sp>
        <p:nvSpPr>
          <p:cNvPr id="6" name="Google Shape;216;p35"/>
          <p:cNvSpPr txBox="1">
            <a:spLocks noGrp="1"/>
          </p:cNvSpPr>
          <p:nvPr>
            <p:ph type="title"/>
          </p:nvPr>
        </p:nvSpPr>
        <p:spPr>
          <a:xfrm>
            <a:off x="2122159" y="397321"/>
            <a:ext cx="44164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" dirty="0">
                <a:solidFill>
                  <a:schemeClr val="dk1"/>
                </a:solidFill>
              </a:rPr>
              <a:t>truktur organisasi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94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38;p54">
            <a:extLst>
              <a:ext uri="{FF2B5EF4-FFF2-40B4-BE49-F238E27FC236}">
                <a16:creationId xmlns:a16="http://schemas.microsoft.com/office/drawing/2014/main" id="{93677043-75CA-4D1E-B1AC-7BA1AD040A42}"/>
              </a:ext>
            </a:extLst>
          </p:cNvPr>
          <p:cNvSpPr txBox="1">
            <a:spLocks/>
          </p:cNvSpPr>
          <p:nvPr/>
        </p:nvSpPr>
        <p:spPr>
          <a:xfrm>
            <a:off x="779103" y="526594"/>
            <a:ext cx="3201155" cy="133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●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○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hivo"/>
              <a:buChar char="■"/>
              <a:defRPr sz="1400" b="0" i="0" u="none" strike="noStrike" cap="none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25400" indent="0">
              <a:spcBef>
                <a:spcPts val="1600"/>
              </a:spcBef>
              <a:buClrTx/>
              <a:buNone/>
            </a:pPr>
            <a:r>
              <a:rPr lang="en-US" sz="1000" dirty="0" err="1">
                <a:solidFill>
                  <a:schemeClr val="dk1"/>
                </a:solidFill>
              </a:rPr>
              <a:t>Menjadi</a:t>
            </a:r>
            <a:r>
              <a:rPr lang="en-US" sz="1000" dirty="0">
                <a:solidFill>
                  <a:schemeClr val="dk1"/>
                </a:solidFill>
              </a:rPr>
              <a:t> Lembaga </a:t>
            </a:r>
            <a:r>
              <a:rPr lang="en-US" sz="1000" dirty="0" err="1">
                <a:solidFill>
                  <a:schemeClr val="dk1"/>
                </a:solidFill>
              </a:rPr>
              <a:t>Pelatihan</a:t>
            </a:r>
            <a:r>
              <a:rPr lang="en-US" sz="1000" dirty="0">
                <a:solidFill>
                  <a:schemeClr val="dk1"/>
                </a:solidFill>
              </a:rPr>
              <a:t> dan </a:t>
            </a:r>
            <a:r>
              <a:rPr lang="en-US" sz="1000" dirty="0" err="1">
                <a:solidFill>
                  <a:schemeClr val="dk1"/>
                </a:solidFill>
              </a:rPr>
              <a:t>Konsultan</a:t>
            </a:r>
            <a:r>
              <a:rPr lang="en-US" sz="1000" dirty="0">
                <a:solidFill>
                  <a:schemeClr val="dk1"/>
                </a:solidFill>
              </a:rPr>
              <a:t> yang </a:t>
            </a:r>
            <a:r>
              <a:rPr lang="en-US" sz="1000" dirty="0" err="1">
                <a:solidFill>
                  <a:schemeClr val="dk1"/>
                </a:solidFill>
              </a:rPr>
              <a:t>mampu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mewujudkan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Sumber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Daya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Manusia</a:t>
            </a:r>
            <a:r>
              <a:rPr lang="en-US" sz="1000" dirty="0">
                <a:solidFill>
                  <a:schemeClr val="dk1"/>
                </a:solidFill>
              </a:rPr>
              <a:t> (SDM) yang </a:t>
            </a:r>
            <a:r>
              <a:rPr lang="en-US" sz="1000" dirty="0" err="1">
                <a:solidFill>
                  <a:schemeClr val="dk1"/>
                </a:solidFill>
              </a:rPr>
              <a:t>unggul</a:t>
            </a:r>
            <a:r>
              <a:rPr lang="en-US" sz="1000" dirty="0">
                <a:solidFill>
                  <a:schemeClr val="dk1"/>
                </a:solidFill>
              </a:rPr>
              <a:t>, </a:t>
            </a:r>
            <a:r>
              <a:rPr lang="en-US" sz="1000" dirty="0" err="1">
                <a:solidFill>
                  <a:schemeClr val="dk1"/>
                </a:solidFill>
              </a:rPr>
              <a:t>berkualitas</a:t>
            </a:r>
            <a:r>
              <a:rPr lang="en-US" sz="1000" dirty="0">
                <a:solidFill>
                  <a:schemeClr val="dk1"/>
                </a:solidFill>
              </a:rPr>
              <a:t> dan </a:t>
            </a:r>
            <a:r>
              <a:rPr lang="en-US" sz="1000" dirty="0" err="1">
                <a:solidFill>
                  <a:schemeClr val="dk1"/>
                </a:solidFill>
              </a:rPr>
              <a:t>mampu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bersaing</a:t>
            </a:r>
            <a:r>
              <a:rPr lang="en-US" sz="1000" dirty="0">
                <a:solidFill>
                  <a:schemeClr val="dk1"/>
                </a:solidFill>
              </a:rPr>
              <a:t> di dunia </a:t>
            </a:r>
            <a:r>
              <a:rPr lang="en-US" sz="1000" dirty="0" err="1">
                <a:solidFill>
                  <a:schemeClr val="dk1"/>
                </a:solidFill>
              </a:rPr>
              <a:t>kerja</a:t>
            </a:r>
            <a:r>
              <a:rPr lang="en-US" sz="1000" dirty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10" name="Google Shape;552;p51">
            <a:extLst>
              <a:ext uri="{FF2B5EF4-FFF2-40B4-BE49-F238E27FC236}">
                <a16:creationId xmlns:a16="http://schemas.microsoft.com/office/drawing/2014/main" id="{9816EAE9-E178-4AB6-AD6E-C6DD092E9A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485" t="22323" r="16112" b="-1039"/>
          <a:stretch/>
        </p:blipFill>
        <p:spPr>
          <a:xfrm>
            <a:off x="4946064" y="0"/>
            <a:ext cx="4174734" cy="357083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4"/>
          <p:cNvSpPr txBox="1">
            <a:spLocks noGrp="1"/>
          </p:cNvSpPr>
          <p:nvPr>
            <p:ph type="title"/>
          </p:nvPr>
        </p:nvSpPr>
        <p:spPr>
          <a:xfrm>
            <a:off x="816865" y="404400"/>
            <a:ext cx="72835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/>
              <a:t>V</a:t>
            </a:r>
            <a:r>
              <a:rPr lang="en" sz="2800" dirty="0"/>
              <a:t>isi</a:t>
            </a:r>
            <a:endParaRPr sz="2800" dirty="0"/>
          </a:p>
        </p:txBody>
      </p:sp>
      <p:sp>
        <p:nvSpPr>
          <p:cNvPr id="638" name="Google Shape;638;p54"/>
          <p:cNvSpPr txBox="1">
            <a:spLocks noGrp="1"/>
          </p:cNvSpPr>
          <p:nvPr>
            <p:ph type="body" idx="1"/>
          </p:nvPr>
        </p:nvSpPr>
        <p:spPr>
          <a:xfrm>
            <a:off x="779103" y="2902041"/>
            <a:ext cx="4273458" cy="9494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Tx/>
              <a:buSzPts val="1400"/>
              <a:buChar char="●"/>
            </a:pPr>
            <a:r>
              <a:rPr lang="en-ID" sz="1000" dirty="0" err="1">
                <a:solidFill>
                  <a:schemeClr val="dk1"/>
                </a:solidFill>
              </a:rPr>
              <a:t>Melaksanakan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pendidikan</a:t>
            </a:r>
            <a:r>
              <a:rPr lang="en-ID" sz="1000" dirty="0">
                <a:solidFill>
                  <a:schemeClr val="dk1"/>
                </a:solidFill>
              </a:rPr>
              <a:t> dan </a:t>
            </a:r>
            <a:r>
              <a:rPr lang="en-ID" sz="1000" dirty="0" err="1">
                <a:solidFill>
                  <a:schemeClr val="dk1"/>
                </a:solidFill>
              </a:rPr>
              <a:t>pelatihan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berbasis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kompetensi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sesuai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dengan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kebutuhan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industri</a:t>
            </a:r>
            <a:r>
              <a:rPr lang="en-ID" sz="1000" dirty="0">
                <a:solidFill>
                  <a:schemeClr val="dk1"/>
                </a:solidFill>
              </a:rPr>
              <a:t> di dunia </a:t>
            </a:r>
            <a:r>
              <a:rPr lang="en-ID" sz="1000" dirty="0" err="1">
                <a:solidFill>
                  <a:schemeClr val="dk1"/>
                </a:solidFill>
              </a:rPr>
              <a:t>kerja</a:t>
            </a:r>
            <a:r>
              <a:rPr lang="en-ID" sz="1000" dirty="0">
                <a:solidFill>
                  <a:schemeClr val="dk1"/>
                </a:solidFill>
              </a:rPr>
              <a:t>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Tx/>
              <a:buSzPts val="1400"/>
              <a:buChar char="●"/>
            </a:pPr>
            <a:r>
              <a:rPr lang="en-ID" sz="1000" dirty="0" err="1">
                <a:solidFill>
                  <a:schemeClr val="dk1"/>
                </a:solidFill>
              </a:rPr>
              <a:t>Melaksanakan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koordinasi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rencana</a:t>
            </a:r>
            <a:r>
              <a:rPr lang="en-ID" sz="1000" dirty="0">
                <a:solidFill>
                  <a:schemeClr val="dk1"/>
                </a:solidFill>
              </a:rPr>
              <a:t> program dan </a:t>
            </a:r>
            <a:r>
              <a:rPr lang="en-ID" sz="1000" dirty="0" err="1">
                <a:solidFill>
                  <a:schemeClr val="dk1"/>
                </a:solidFill>
              </a:rPr>
              <a:t>pengelolaan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personil</a:t>
            </a:r>
            <a:r>
              <a:rPr lang="en-ID" sz="1000" dirty="0">
                <a:solidFill>
                  <a:schemeClr val="dk1"/>
                </a:solidFill>
              </a:rPr>
              <a:t> di </a:t>
            </a:r>
            <a:r>
              <a:rPr lang="en-ID" sz="1000" dirty="0" err="1">
                <a:solidFill>
                  <a:schemeClr val="dk1"/>
                </a:solidFill>
              </a:rPr>
              <a:t>berbagai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sektor</a:t>
            </a:r>
            <a:r>
              <a:rPr lang="en-ID" sz="1000" dirty="0">
                <a:solidFill>
                  <a:schemeClr val="dk1"/>
                </a:solidFill>
              </a:rPr>
              <a:t>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Tx/>
              <a:buSzPts val="1400"/>
              <a:buChar char="●"/>
            </a:pPr>
            <a:r>
              <a:rPr lang="en-ID" sz="1000" dirty="0" err="1">
                <a:solidFill>
                  <a:schemeClr val="dk1"/>
                </a:solidFill>
              </a:rPr>
              <a:t>Melaksanakan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sertifikasi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kompetensi</a:t>
            </a:r>
            <a:r>
              <a:rPr lang="en-ID" sz="1000" dirty="0">
                <a:solidFill>
                  <a:schemeClr val="dk1"/>
                </a:solidFill>
              </a:rPr>
              <a:t> yang </a:t>
            </a:r>
            <a:r>
              <a:rPr lang="en-ID" sz="1000" dirty="0" err="1">
                <a:solidFill>
                  <a:schemeClr val="dk1"/>
                </a:solidFill>
              </a:rPr>
              <a:t>berkerja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sama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dengan</a:t>
            </a:r>
            <a:r>
              <a:rPr lang="en-ID" sz="1000" dirty="0">
                <a:solidFill>
                  <a:schemeClr val="dk1"/>
                </a:solidFill>
              </a:rPr>
              <a:t> Lembaga </a:t>
            </a:r>
            <a:r>
              <a:rPr lang="en-ID" sz="1000" dirty="0" err="1">
                <a:solidFill>
                  <a:schemeClr val="dk1"/>
                </a:solidFill>
              </a:rPr>
              <a:t>sertifikasi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profesi</a:t>
            </a:r>
            <a:r>
              <a:rPr lang="en-ID" sz="1000" dirty="0">
                <a:solidFill>
                  <a:schemeClr val="dk1"/>
                </a:solidFill>
              </a:rPr>
              <a:t> yang </a:t>
            </a:r>
            <a:r>
              <a:rPr lang="en-ID" sz="1000" dirty="0" err="1">
                <a:solidFill>
                  <a:schemeClr val="dk1"/>
                </a:solidFill>
              </a:rPr>
              <a:t>terkait</a:t>
            </a:r>
            <a:r>
              <a:rPr lang="en-ID" sz="1000" dirty="0">
                <a:solidFill>
                  <a:schemeClr val="dk1"/>
                </a:solidFill>
              </a:rPr>
              <a:t>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Tx/>
              <a:buSzPts val="1400"/>
              <a:buChar char="●"/>
            </a:pPr>
            <a:r>
              <a:rPr lang="en-ID" sz="1000" dirty="0" err="1">
                <a:solidFill>
                  <a:schemeClr val="dk1"/>
                </a:solidFill>
              </a:rPr>
              <a:t>Menyiapkan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Materi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Pelatihan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sesuai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dengan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Standar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Kompetensi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kerja</a:t>
            </a:r>
            <a:r>
              <a:rPr lang="en-ID" sz="1000" dirty="0">
                <a:solidFill>
                  <a:schemeClr val="dk1"/>
                </a:solidFill>
              </a:rPr>
              <a:t>.</a:t>
            </a:r>
          </a:p>
          <a:p>
            <a:pPr marL="241300" lvl="0" indent="-215900" algn="l" rtl="0">
              <a:spcBef>
                <a:spcPts val="1600"/>
              </a:spcBef>
              <a:spcAft>
                <a:spcPts val="0"/>
              </a:spcAft>
              <a:buClrTx/>
              <a:buSzPts val="1400"/>
              <a:buChar char="●"/>
            </a:pPr>
            <a:r>
              <a:rPr lang="en-ID" sz="1000" dirty="0" err="1">
                <a:solidFill>
                  <a:schemeClr val="dk1"/>
                </a:solidFill>
              </a:rPr>
              <a:t>Menyiapkan</a:t>
            </a:r>
            <a:r>
              <a:rPr lang="en-ID" sz="1000" dirty="0">
                <a:solidFill>
                  <a:schemeClr val="dk1"/>
                </a:solidFill>
              </a:rPr>
              <a:t> </a:t>
            </a:r>
            <a:r>
              <a:rPr lang="en-ID" sz="1000" dirty="0" err="1">
                <a:solidFill>
                  <a:schemeClr val="dk1"/>
                </a:solidFill>
              </a:rPr>
              <a:t>Instruktur</a:t>
            </a:r>
            <a:r>
              <a:rPr lang="en-ID" sz="1000" dirty="0">
                <a:solidFill>
                  <a:schemeClr val="dk1"/>
                </a:solidFill>
              </a:rPr>
              <a:t> yang </a:t>
            </a:r>
            <a:r>
              <a:rPr lang="en-ID" sz="1000" dirty="0" err="1">
                <a:solidFill>
                  <a:schemeClr val="dk1"/>
                </a:solidFill>
              </a:rPr>
              <a:t>berpengalaman</a:t>
            </a:r>
            <a:r>
              <a:rPr lang="en-ID" sz="1000" dirty="0">
                <a:solidFill>
                  <a:schemeClr val="dk1"/>
                </a:solidFill>
              </a:rPr>
              <a:t> dan </a:t>
            </a:r>
            <a:r>
              <a:rPr lang="en-ID" sz="1000" dirty="0" err="1">
                <a:solidFill>
                  <a:schemeClr val="dk1"/>
                </a:solidFill>
              </a:rPr>
              <a:t>berkualitas</a:t>
            </a:r>
            <a:r>
              <a:rPr lang="en-ID" sz="1000" dirty="0">
                <a:solidFill>
                  <a:schemeClr val="dk1"/>
                </a:solidFill>
              </a:rPr>
              <a:t>.</a:t>
            </a:r>
            <a:endParaRPr lang="en-US" sz="1000" dirty="0">
              <a:solidFill>
                <a:schemeClr val="dk1"/>
              </a:solidFill>
            </a:endParaRPr>
          </a:p>
        </p:txBody>
      </p:sp>
      <p:sp>
        <p:nvSpPr>
          <p:cNvPr id="640" name="Google Shape;640;p54"/>
          <p:cNvSpPr/>
          <p:nvPr/>
        </p:nvSpPr>
        <p:spPr>
          <a:xfrm rot="5400000">
            <a:off x="3982050" y="909500"/>
            <a:ext cx="555600" cy="85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4"/>
          <p:cNvSpPr/>
          <p:nvPr/>
        </p:nvSpPr>
        <p:spPr>
          <a:xfrm>
            <a:off x="8430900" y="3098125"/>
            <a:ext cx="713100" cy="204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4"/>
          <p:cNvSpPr/>
          <p:nvPr/>
        </p:nvSpPr>
        <p:spPr>
          <a:xfrm rot="10800000">
            <a:off x="4935017" y="604470"/>
            <a:ext cx="4208983" cy="3999630"/>
          </a:xfrm>
          <a:custGeom>
            <a:avLst/>
            <a:gdLst/>
            <a:ahLst/>
            <a:cxnLst/>
            <a:rect l="l" t="t" r="r" b="b"/>
            <a:pathLst>
              <a:path w="45720" h="45697" extrusionOk="0">
                <a:moveTo>
                  <a:pt x="0" y="0"/>
                </a:moveTo>
                <a:lnTo>
                  <a:pt x="0" y="45696"/>
                </a:lnTo>
                <a:cubicBezTo>
                  <a:pt x="0" y="33074"/>
                  <a:pt x="10226" y="22848"/>
                  <a:pt x="22848" y="22848"/>
                </a:cubicBezTo>
                <a:cubicBezTo>
                  <a:pt x="35471" y="22848"/>
                  <a:pt x="45719" y="33074"/>
                  <a:pt x="45719" y="45696"/>
                </a:cubicBezTo>
                <a:lnTo>
                  <a:pt x="457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37;p54">
            <a:extLst>
              <a:ext uri="{FF2B5EF4-FFF2-40B4-BE49-F238E27FC236}">
                <a16:creationId xmlns:a16="http://schemas.microsoft.com/office/drawing/2014/main" id="{2E4C49B5-01E4-4B73-AF9E-9D0AD78DA70E}"/>
              </a:ext>
            </a:extLst>
          </p:cNvPr>
          <p:cNvSpPr txBox="1">
            <a:spLocks/>
          </p:cNvSpPr>
          <p:nvPr/>
        </p:nvSpPr>
        <p:spPr>
          <a:xfrm>
            <a:off x="816865" y="1785416"/>
            <a:ext cx="7665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2800" dirty="0" err="1"/>
              <a:t>misi</a:t>
            </a:r>
            <a:endParaRPr lang="en-ID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 rotWithShape="1">
          <a:blip r:embed="rId3">
            <a:alphaModFix/>
          </a:blip>
          <a:srcRect l="34544" t="4799" r="29386" b="4817"/>
          <a:stretch/>
        </p:blipFill>
        <p:spPr>
          <a:xfrm flipH="1">
            <a:off x="24" y="247000"/>
            <a:ext cx="2783626" cy="46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>
            <a:spLocks noGrp="1"/>
          </p:cNvSpPr>
          <p:nvPr>
            <p:ph type="title"/>
          </p:nvPr>
        </p:nvSpPr>
        <p:spPr>
          <a:xfrm>
            <a:off x="3463500" y="1056758"/>
            <a:ext cx="496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S</a:t>
            </a:r>
            <a:r>
              <a:rPr lang="en" dirty="0">
                <a:solidFill>
                  <a:schemeClr val="dk1"/>
                </a:solidFill>
              </a:rPr>
              <a:t>kkni</a:t>
            </a:r>
            <a:endParaRPr dirty="0"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1"/>
          </p:nvPr>
        </p:nvSpPr>
        <p:spPr>
          <a:xfrm>
            <a:off x="2921620" y="2374350"/>
            <a:ext cx="5509280" cy="12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D" sz="1500" dirty="0"/>
              <a:t>BASS Training </a:t>
            </a:r>
            <a:r>
              <a:rPr lang="en-ID" sz="1500" dirty="0" err="1"/>
              <a:t>Center</a:t>
            </a:r>
            <a:r>
              <a:rPr lang="en-ID" sz="1500" dirty="0"/>
              <a:t> &amp; Consultant </a:t>
            </a:r>
            <a:r>
              <a:rPr lang="en-ID" sz="1500" dirty="0" err="1"/>
              <a:t>menggunakan</a:t>
            </a:r>
            <a:r>
              <a:rPr lang="en-ID" sz="1500" dirty="0"/>
              <a:t> SKKNI No. 149 </a:t>
            </a:r>
            <a:r>
              <a:rPr lang="en-ID" sz="1500" dirty="0" err="1"/>
              <a:t>Tahun</a:t>
            </a:r>
            <a:r>
              <a:rPr lang="en-ID" sz="1500" dirty="0"/>
              <a:t> 2020 (</a:t>
            </a:r>
            <a:r>
              <a:rPr lang="en-US" sz="1500" dirty="0"/>
              <a:t>Keputusan Menteri </a:t>
            </a:r>
            <a:r>
              <a:rPr lang="en-US" sz="1500" dirty="0" err="1"/>
              <a:t>Ketenagakerjaan</a:t>
            </a:r>
            <a:r>
              <a:rPr lang="en-US" sz="1500" dirty="0"/>
              <a:t> </a:t>
            </a:r>
            <a:r>
              <a:rPr lang="en-US" sz="1500" dirty="0" err="1"/>
              <a:t>Republik</a:t>
            </a:r>
            <a:r>
              <a:rPr lang="en-US" sz="1500" dirty="0"/>
              <a:t> Indonesia </a:t>
            </a:r>
            <a:r>
              <a:rPr lang="en-US" sz="1500" dirty="0" err="1"/>
              <a:t>Nomor</a:t>
            </a:r>
            <a:r>
              <a:rPr lang="en-US" sz="1500" dirty="0"/>
              <a:t> 149 </a:t>
            </a:r>
            <a:r>
              <a:rPr lang="en-US" sz="1500" dirty="0" err="1"/>
              <a:t>Tahun</a:t>
            </a:r>
            <a:r>
              <a:rPr lang="en-US" sz="1500" dirty="0"/>
              <a:t> 2020 </a:t>
            </a:r>
            <a:r>
              <a:rPr lang="en-US" sz="1500" dirty="0" err="1"/>
              <a:t>tentang</a:t>
            </a:r>
            <a:r>
              <a:rPr lang="en-US" sz="1500" dirty="0"/>
              <a:t> </a:t>
            </a:r>
            <a:r>
              <a:rPr lang="en-US" sz="1500" dirty="0" err="1"/>
              <a:t>Penetapan</a:t>
            </a:r>
            <a:r>
              <a:rPr lang="en-US" sz="1500" dirty="0"/>
              <a:t> </a:t>
            </a:r>
            <a:r>
              <a:rPr lang="en-US" sz="1500" dirty="0" err="1"/>
              <a:t>Standar</a:t>
            </a:r>
            <a:r>
              <a:rPr lang="en-US" sz="1500" dirty="0"/>
              <a:t> </a:t>
            </a:r>
            <a:r>
              <a:rPr lang="en-US" sz="1500" dirty="0" err="1"/>
              <a:t>Kompetensi</a:t>
            </a:r>
            <a:r>
              <a:rPr lang="en-US" sz="1500" dirty="0"/>
              <a:t> </a:t>
            </a:r>
            <a:r>
              <a:rPr lang="en-US" sz="1500" dirty="0" err="1"/>
              <a:t>Kerja</a:t>
            </a:r>
            <a:r>
              <a:rPr lang="en-US" sz="1500" dirty="0"/>
              <a:t> Nasional Indonesia </a:t>
            </a:r>
            <a:r>
              <a:rPr lang="en-US" sz="1500" dirty="0" err="1"/>
              <a:t>Kategori</a:t>
            </a:r>
            <a:r>
              <a:rPr lang="en-US" sz="1500" dirty="0"/>
              <a:t> Jasa </a:t>
            </a:r>
            <a:r>
              <a:rPr lang="en-US" sz="1500" dirty="0" err="1"/>
              <a:t>Profesional</a:t>
            </a:r>
            <a:r>
              <a:rPr lang="en-US" sz="1500" dirty="0"/>
              <a:t>, </a:t>
            </a:r>
            <a:r>
              <a:rPr lang="en-US" sz="1500" dirty="0" err="1"/>
              <a:t>Ilmiah</a:t>
            </a:r>
            <a:r>
              <a:rPr lang="en-US" sz="1500" dirty="0"/>
              <a:t>, dan Teknis </a:t>
            </a:r>
            <a:r>
              <a:rPr lang="en-US" sz="1500" dirty="0" err="1"/>
              <a:t>Golongan</a:t>
            </a:r>
            <a:r>
              <a:rPr lang="en-US" sz="1500" dirty="0"/>
              <a:t> </a:t>
            </a:r>
            <a:r>
              <a:rPr lang="en-US" sz="1500" dirty="0" err="1"/>
              <a:t>Pokok</a:t>
            </a:r>
            <a:r>
              <a:rPr lang="en-US" sz="1500" dirty="0"/>
              <a:t> </a:t>
            </a:r>
            <a:r>
              <a:rPr lang="en-US" sz="1500" dirty="0" err="1"/>
              <a:t>Aktivitas</a:t>
            </a:r>
            <a:r>
              <a:rPr lang="en-US" sz="1500" dirty="0"/>
              <a:t> Kantor Pusat dan </a:t>
            </a:r>
            <a:r>
              <a:rPr lang="en-US" sz="1500" dirty="0" err="1"/>
              <a:t>Konsultasi</a:t>
            </a:r>
            <a:r>
              <a:rPr lang="en-US" sz="1500" dirty="0"/>
              <a:t> </a:t>
            </a:r>
            <a:r>
              <a:rPr lang="en-US" sz="1500" dirty="0" err="1"/>
              <a:t>Manajemen</a:t>
            </a:r>
            <a:r>
              <a:rPr lang="en-US" sz="1500" dirty="0"/>
              <a:t> </a:t>
            </a:r>
            <a:r>
              <a:rPr lang="en-US" sz="1500" dirty="0" err="1"/>
              <a:t>Bidang</a:t>
            </a:r>
            <a:r>
              <a:rPr lang="en-US" sz="1500" dirty="0"/>
              <a:t> </a:t>
            </a:r>
            <a:r>
              <a:rPr lang="en-US" sz="1500" dirty="0" err="1"/>
              <a:t>Manajemen</a:t>
            </a:r>
            <a:r>
              <a:rPr lang="en-US" sz="1500" dirty="0"/>
              <a:t> </a:t>
            </a:r>
            <a:r>
              <a:rPr lang="en-US" sz="1500" dirty="0" err="1"/>
              <a:t>Sumber</a:t>
            </a:r>
            <a:r>
              <a:rPr lang="en-US" sz="1500" dirty="0"/>
              <a:t> </a:t>
            </a:r>
            <a:r>
              <a:rPr lang="en-US" sz="1500" dirty="0" err="1"/>
              <a:t>Daya</a:t>
            </a:r>
            <a:r>
              <a:rPr lang="en-US" sz="1500" dirty="0"/>
              <a:t> </a:t>
            </a:r>
            <a:r>
              <a:rPr lang="en-US" sz="1500" dirty="0" err="1"/>
              <a:t>Manusia</a:t>
            </a:r>
            <a:r>
              <a:rPr lang="en-US" sz="1500" dirty="0"/>
              <a:t>)</a:t>
            </a:r>
            <a:r>
              <a:rPr lang="en-ID" sz="1500" dirty="0"/>
              <a:t> </a:t>
            </a:r>
            <a:r>
              <a:rPr lang="en-ID" sz="1500" dirty="0" err="1"/>
              <a:t>sebagai</a:t>
            </a:r>
            <a:r>
              <a:rPr lang="en-ID" sz="1500" dirty="0"/>
              <a:t> </a:t>
            </a:r>
            <a:r>
              <a:rPr lang="en-ID" sz="1500" dirty="0" err="1"/>
              <a:t>acuan</a:t>
            </a:r>
            <a:r>
              <a:rPr lang="en-ID" sz="1500" dirty="0"/>
              <a:t> </a:t>
            </a:r>
            <a:r>
              <a:rPr lang="en-ID" sz="1500" dirty="0" err="1"/>
              <a:t>normatif</a:t>
            </a:r>
            <a:r>
              <a:rPr lang="en-ID" sz="1500" dirty="0"/>
              <a:t> program </a:t>
            </a:r>
            <a:r>
              <a:rPr lang="en-ID" sz="1500" dirty="0" err="1"/>
              <a:t>pelatihan</a:t>
            </a:r>
            <a:r>
              <a:rPr lang="en-ID" sz="1500" dirty="0"/>
              <a:t> </a:t>
            </a:r>
            <a:r>
              <a:rPr lang="en-ID" sz="1500" dirty="0" err="1"/>
              <a:t>berbasis</a:t>
            </a:r>
            <a:r>
              <a:rPr lang="en-ID" sz="1500" dirty="0"/>
              <a:t> </a:t>
            </a:r>
            <a:r>
              <a:rPr lang="en-ID" sz="1500" dirty="0" err="1"/>
              <a:t>kompetensi</a:t>
            </a:r>
            <a:r>
              <a:rPr lang="en-ID" sz="1500" dirty="0"/>
              <a:t> </a:t>
            </a:r>
            <a:r>
              <a:rPr lang="en-ID" sz="1500" dirty="0" err="1"/>
              <a:t>Manajemen</a:t>
            </a:r>
            <a:r>
              <a:rPr lang="en-ID" sz="1500" dirty="0"/>
              <a:t> </a:t>
            </a:r>
            <a:r>
              <a:rPr lang="en-ID" sz="1500" dirty="0" err="1"/>
              <a:t>Sumber</a:t>
            </a:r>
            <a:r>
              <a:rPr lang="en-ID" sz="1500" dirty="0"/>
              <a:t> </a:t>
            </a:r>
            <a:r>
              <a:rPr lang="en-ID" sz="1500" dirty="0" err="1"/>
              <a:t>Daya</a:t>
            </a:r>
            <a:r>
              <a:rPr lang="en-ID" sz="1500" dirty="0"/>
              <a:t> </a:t>
            </a:r>
            <a:r>
              <a:rPr lang="en-ID" sz="1500"/>
              <a:t>Manusia.  </a:t>
            </a:r>
            <a:endParaRPr sz="1500" dirty="0"/>
          </a:p>
        </p:txBody>
      </p:sp>
      <p:sp>
        <p:nvSpPr>
          <p:cNvPr id="218" name="Google Shape;218;p35"/>
          <p:cNvSpPr/>
          <p:nvPr/>
        </p:nvSpPr>
        <p:spPr>
          <a:xfrm rot="5400000">
            <a:off x="110787" y="1921605"/>
            <a:ext cx="2571718" cy="2793257"/>
          </a:xfrm>
          <a:custGeom>
            <a:avLst/>
            <a:gdLst/>
            <a:ahLst/>
            <a:cxnLst/>
            <a:rect l="l" t="t" r="r" b="b"/>
            <a:pathLst>
              <a:path w="47797" h="47797" extrusionOk="0">
                <a:moveTo>
                  <a:pt x="23899" y="0"/>
                </a:moveTo>
                <a:cubicBezTo>
                  <a:pt x="23899" y="12897"/>
                  <a:pt x="13445" y="23328"/>
                  <a:pt x="548" y="23328"/>
                </a:cubicBezTo>
                <a:lnTo>
                  <a:pt x="1" y="23328"/>
                </a:lnTo>
                <a:lnTo>
                  <a:pt x="1" y="47796"/>
                </a:lnTo>
                <a:lnTo>
                  <a:pt x="47797" y="47796"/>
                </a:lnTo>
                <a:lnTo>
                  <a:pt x="477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42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l="7686" t="23641" r="9125" b="41288"/>
          <a:stretch/>
        </p:blipFill>
        <p:spPr>
          <a:xfrm>
            <a:off x="-227" y="1925444"/>
            <a:ext cx="9162265" cy="257815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1019100" y="902803"/>
            <a:ext cx="7105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</a:t>
            </a:r>
            <a:r>
              <a:rPr lang="en" dirty="0">
                <a:solidFill>
                  <a:schemeClr val="dk1"/>
                </a:solidFill>
              </a:rPr>
              <a:t>roduk kami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5647425" y="2933700"/>
            <a:ext cx="1320600" cy="224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54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/>
          <p:nvPr/>
        </p:nvSpPr>
        <p:spPr>
          <a:xfrm>
            <a:off x="4114800" y="539406"/>
            <a:ext cx="914400" cy="91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2038200" y="1494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okupasi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 idx="2"/>
          </p:nvPr>
        </p:nvSpPr>
        <p:spPr>
          <a:xfrm>
            <a:off x="4114800" y="575700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l="7686" t="23641" r="9125" b="41288"/>
          <a:stretch/>
        </p:blipFill>
        <p:spPr>
          <a:xfrm>
            <a:off x="713100" y="2971800"/>
            <a:ext cx="7717801" cy="2171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/>
          <p:nvPr/>
        </p:nvSpPr>
        <p:spPr>
          <a:xfrm>
            <a:off x="5647425" y="2933700"/>
            <a:ext cx="1320600" cy="224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Staf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(</a:t>
            </a:r>
            <a:r>
              <a:rPr lang="en-US" dirty="0" err="1"/>
              <a:t>sdm</a:t>
            </a:r>
            <a:r>
              <a:rPr lang="en-US" dirty="0"/>
              <a:t>)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7AA3F6-91F1-40A7-9969-369B8BF40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98635"/>
              </p:ext>
            </p:extLst>
          </p:nvPr>
        </p:nvGraphicFramePr>
        <p:xfrm>
          <a:off x="1604824" y="1840547"/>
          <a:ext cx="5934351" cy="1462405"/>
        </p:xfrm>
        <a:graphic>
          <a:graphicData uri="http://schemas.openxmlformats.org/drawingml/2006/table">
            <a:tbl>
              <a:tblPr>
                <a:tableStyleId>{71515D7A-0A92-4EDF-B409-614D772D90C6}</a:tableStyleId>
              </a:tblPr>
              <a:tblGrid>
                <a:gridCol w="418533">
                  <a:extLst>
                    <a:ext uri="{9D8B030D-6E8A-4147-A177-3AD203B41FA5}">
                      <a16:colId xmlns:a16="http://schemas.microsoft.com/office/drawing/2014/main" val="4060337687"/>
                    </a:ext>
                  </a:extLst>
                </a:gridCol>
                <a:gridCol w="1550039">
                  <a:extLst>
                    <a:ext uri="{9D8B030D-6E8A-4147-A177-3AD203B41FA5}">
                      <a16:colId xmlns:a16="http://schemas.microsoft.com/office/drawing/2014/main" val="2187684032"/>
                    </a:ext>
                  </a:extLst>
                </a:gridCol>
                <a:gridCol w="3965779">
                  <a:extLst>
                    <a:ext uri="{9D8B030D-6E8A-4147-A177-3AD203B41FA5}">
                      <a16:colId xmlns:a16="http://schemas.microsoft.com/office/drawing/2014/main" val="3729054098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12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1200">
                          <a:effectLst/>
                        </a:rPr>
                        <a:t>KODE UNIT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id-ID" sz="1200">
                          <a:effectLst/>
                        </a:rPr>
                        <a:t>JUDUL UNIT KOMPETENSI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9348484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M.70SDM01.010.2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Menyusun </a:t>
                      </a:r>
                      <a:r>
                        <a:rPr lang="en-US" sz="1200" dirty="0" err="1">
                          <a:effectLst/>
                        </a:rPr>
                        <a:t>Uraian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Jabatan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9971094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algn="ctr"/>
                      <a:r>
                        <a:rPr lang="id-ID" sz="12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M.70SDM01.058.2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Melakukan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Administrasi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Jaminan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Sosial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5697898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M.70SDM01.057.2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Melakukan Administrasi Pengupahan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7693853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</a:rPr>
                        <a:t>M.70SDM01.059.2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27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 err="1">
                          <a:effectLst/>
                        </a:rPr>
                        <a:t>Melakukan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Administrasi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Penerapan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Kebijakan</a:t>
                      </a:r>
                      <a:r>
                        <a:rPr lang="en-US" sz="1200" dirty="0">
                          <a:effectLst/>
                        </a:rPr>
                        <a:t> MSDM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49773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Leader for Success by Slidesgo">
  <a:themeElements>
    <a:clrScheme name="Simple Light">
      <a:dk1>
        <a:srgbClr val="191919"/>
      </a:dk1>
      <a:lt1>
        <a:srgbClr val="FFFFFF"/>
      </a:lt1>
      <a:dk2>
        <a:srgbClr val="800908"/>
      </a:dk2>
      <a:lt2>
        <a:srgbClr val="FF4852"/>
      </a:lt2>
      <a:accent1>
        <a:srgbClr val="00CB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951</Words>
  <Application>Microsoft Office PowerPoint</Application>
  <PresentationFormat>On-screen Show (16:9)</PresentationFormat>
  <Paragraphs>247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Bebas Neue</vt:lpstr>
      <vt:lpstr>Times New Roman</vt:lpstr>
      <vt:lpstr>Chivo</vt:lpstr>
      <vt:lpstr>Arial</vt:lpstr>
      <vt:lpstr>Calibri</vt:lpstr>
      <vt:lpstr>Leader for Success by Slidesgo</vt:lpstr>
      <vt:lpstr>PELATIHAN DAN UJI SERTIFIKASI BERBASIS KOMPETENSI BNSP manajemen sumber daya manusia</vt:lpstr>
      <vt:lpstr>Tentang kami</vt:lpstr>
      <vt:lpstr>TENTANG KAMI</vt:lpstr>
      <vt:lpstr>Struktur organisasi</vt:lpstr>
      <vt:lpstr>Visi</vt:lpstr>
      <vt:lpstr>Skkni</vt:lpstr>
      <vt:lpstr>Produk kami</vt:lpstr>
      <vt:lpstr>okupasi</vt:lpstr>
      <vt:lpstr>Staf sumber daya manusia (sdm)</vt:lpstr>
      <vt:lpstr>Supervisor sumber daya manusia (SDM)</vt:lpstr>
      <vt:lpstr>Manajer sdm</vt:lpstr>
      <vt:lpstr>Manajer hubungan industrial</vt:lpstr>
      <vt:lpstr>PROGRAM OKUPASI MSDM LAINNYA </vt:lpstr>
      <vt:lpstr>klaster</vt:lpstr>
      <vt:lpstr>PENGELOLAAN KINERJA PEKERJA ORGANISASI</vt:lpstr>
      <vt:lpstr>PROGRAM klaster</vt:lpstr>
      <vt:lpstr>METODE PELAKSANAAN</vt:lpstr>
      <vt:lpstr>PUBLIC</vt:lpstr>
      <vt:lpstr>Fasilitas dan benefit</vt:lpstr>
      <vt:lpstr>Eva Rosmalia, s.sos, mm</vt:lpstr>
      <vt:lpstr>Bass training center &amp; consultant terafiliasi dengan 2 lembaga sertifikasi profesi berlisensi bnsp yaitu:</vt:lpstr>
      <vt:lpstr>Rekanan kami</vt:lpstr>
      <vt:lpstr>Dokumentasi pelatihan offline (tatap muka)</vt:lpstr>
      <vt:lpstr>Dokumentasi pelatihan online (via zoom)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PELATIHAN DAN UJI SERTIFIKASI BERBASIS KOMPETENSI BNSP TRAINING OF TRAINER</dc:title>
  <dc:creator>DAFFA</dc:creator>
  <cp:lastModifiedBy>dasktop</cp:lastModifiedBy>
  <cp:revision>18</cp:revision>
  <dcterms:modified xsi:type="dcterms:W3CDTF">2022-04-21T07:43:14Z</dcterms:modified>
</cp:coreProperties>
</file>